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19"/>
  </p:handoutMasterIdLst>
  <p:sldIdLst>
    <p:sldId id="359" r:id="rId2"/>
    <p:sldId id="370" r:id="rId3"/>
    <p:sldId id="408" r:id="rId4"/>
    <p:sldId id="413" r:id="rId5"/>
    <p:sldId id="439" r:id="rId6"/>
    <p:sldId id="442" r:id="rId7"/>
    <p:sldId id="401" r:id="rId8"/>
    <p:sldId id="440" r:id="rId9"/>
    <p:sldId id="411" r:id="rId10"/>
    <p:sldId id="447" r:id="rId11"/>
    <p:sldId id="444" r:id="rId12"/>
    <p:sldId id="445" r:id="rId13"/>
    <p:sldId id="446" r:id="rId14"/>
    <p:sldId id="443" r:id="rId15"/>
    <p:sldId id="441" r:id="rId16"/>
    <p:sldId id="318" r:id="rId17"/>
  </p:sldIdLst>
  <p:sldSz cx="9144000" cy="5143500" type="screen16x9"/>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72">
          <p15:clr>
            <a:srgbClr val="A4A3A4"/>
          </p15:clr>
        </p15:guide>
        <p15:guide id="2" pos="3016">
          <p15:clr>
            <a:srgbClr val="A4A3A4"/>
          </p15:clr>
        </p15:guide>
      </p15:sldGuideLst>
    </p:ext>
    <p:ext uri="{2D200454-40CA-4A62-9FC3-DE9A4176ACB9}">
      <p15:notesGuideLst xmlns:p15="http://schemas.microsoft.com/office/powerpoint/2012/main">
        <p15:guide id="1" orient="horz" pos="2878">
          <p15:clr>
            <a:srgbClr val="A4A3A4"/>
          </p15:clr>
        </p15:guide>
        <p15:guide id="2" pos="219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A30D"/>
    <a:srgbClr val="404040"/>
    <a:srgbClr val="252525"/>
    <a:srgbClr val="54534D"/>
    <a:srgbClr val="84AA8E"/>
    <a:srgbClr val="696356"/>
    <a:srgbClr val="A4CDAF"/>
    <a:srgbClr val="87AE63"/>
    <a:srgbClr val="927568"/>
    <a:srgbClr val="7BAA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23" autoAdjust="0"/>
    <p:restoredTop sz="94660" autoAdjust="0"/>
  </p:normalViewPr>
  <p:slideViewPr>
    <p:cSldViewPr>
      <p:cViewPr>
        <p:scale>
          <a:sx n="112" d="100"/>
          <a:sy n="112" d="100"/>
        </p:scale>
        <p:origin x="648" y="928"/>
      </p:cViewPr>
      <p:guideLst>
        <p:guide orient="horz" pos="972"/>
        <p:guide pos="301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878"/>
        <p:guide pos="219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2021/7/5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2021/7/5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2021/7/5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2021/7/5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2021/7/5</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12" name="图片 11"/>
          <p:cNvPicPr>
            <a:picLocks noChangeAspect="1"/>
          </p:cNvPicPr>
          <p:nvPr userDrawn="1"/>
        </p:nvPicPr>
        <p:blipFill rotWithShape="1">
          <a:blip r:embed="rId8" cstate="print">
            <a:extLst>
              <a:ext uri="{28A0092B-C50C-407E-A947-70E740481C1C}">
                <a14:useLocalDpi xmlns:a14="http://schemas.microsoft.com/office/drawing/2010/main" val="0"/>
              </a:ext>
            </a:extLst>
          </a:blip>
          <a:srcRect r="22909" b="71307"/>
          <a:stretch>
            <a:fillRect/>
          </a:stretch>
        </p:blipFill>
        <p:spPr>
          <a:xfrm>
            <a:off x="5523091" y="3407339"/>
            <a:ext cx="3620909" cy="1737750"/>
          </a:xfrm>
          <a:prstGeom prst="rect">
            <a:avLst/>
          </a:prstGeom>
        </p:spPr>
      </p:pic>
      <p:sp>
        <p:nvSpPr>
          <p:cNvPr id="7" name="矩形 6"/>
          <p:cNvSpPr/>
          <p:nvPr userDrawn="1"/>
        </p:nvSpPr>
        <p:spPr>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hemeOverride" Target="../theme/themeOverride1.xml"/><Relationship Id="rId5" Type="http://schemas.openxmlformats.org/officeDocument/2006/relationships/image" Target="../media/image3.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hemeOverride" Target="../theme/themeOverride7.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000" b="-3000"/>
          </a:stretch>
        </a:blipFill>
        <a:effectLst/>
      </p:bgPr>
    </p:bg>
    <p:spTree>
      <p:nvGrpSpPr>
        <p:cNvPr id="1" name=""/>
        <p:cNvGrpSpPr/>
        <p:nvPr/>
      </p:nvGrpSpPr>
      <p:grpSpPr>
        <a:xfrm>
          <a:off x="0" y="0"/>
          <a:ext cx="0" cy="0"/>
          <a:chOff x="0" y="0"/>
          <a:chExt cx="0" cy="0"/>
        </a:xfrm>
      </p:grpSpPr>
      <p:sp>
        <p:nvSpPr>
          <p:cNvPr id="14" name="矩形 13"/>
          <p:cNvSpPr/>
          <p:nvPr/>
        </p:nvSpPr>
        <p:spPr>
          <a:xfrm>
            <a:off x="0" y="0"/>
            <a:ext cx="9144000" cy="51406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0"/>
          <p:cNvSpPr/>
          <p:nvPr/>
        </p:nvSpPr>
        <p:spPr>
          <a:xfrm flipH="1" flipV="1">
            <a:off x="323528" y="-3332906"/>
            <a:ext cx="9649072" cy="10193825"/>
          </a:xfrm>
          <a:custGeom>
            <a:avLst/>
            <a:gdLst>
              <a:gd name="connsiteX0" fmla="*/ 0 w 8147640"/>
              <a:gd name="connsiteY0" fmla="*/ 0 h 6100142"/>
              <a:gd name="connsiteX1" fmla="*/ 8147640 w 8147640"/>
              <a:gd name="connsiteY1" fmla="*/ 0 h 6100142"/>
              <a:gd name="connsiteX2" fmla="*/ 8147640 w 8147640"/>
              <a:gd name="connsiteY2" fmla="*/ 6100142 h 6100142"/>
              <a:gd name="connsiteX3" fmla="*/ 0 w 8147640"/>
              <a:gd name="connsiteY3" fmla="*/ 6100142 h 6100142"/>
              <a:gd name="connsiteX4" fmla="*/ 0 w 8147640"/>
              <a:gd name="connsiteY4" fmla="*/ 0 h 6100142"/>
              <a:gd name="connsiteX0-1" fmla="*/ 0 w 8147640"/>
              <a:gd name="connsiteY0-2" fmla="*/ 0 h 6100142"/>
              <a:gd name="connsiteX1-3" fmla="*/ 8147640 w 8147640"/>
              <a:gd name="connsiteY1-4" fmla="*/ 0 h 6100142"/>
              <a:gd name="connsiteX2-5" fmla="*/ 0 w 8147640"/>
              <a:gd name="connsiteY2-6" fmla="*/ 6100142 h 6100142"/>
              <a:gd name="connsiteX3-7" fmla="*/ 0 w 8147640"/>
              <a:gd name="connsiteY3-8" fmla="*/ 0 h 6100142"/>
            </a:gdLst>
            <a:ahLst/>
            <a:cxnLst>
              <a:cxn ang="0">
                <a:pos x="connsiteX0-1" y="connsiteY0-2"/>
              </a:cxn>
              <a:cxn ang="0">
                <a:pos x="connsiteX1-3" y="connsiteY1-4"/>
              </a:cxn>
              <a:cxn ang="0">
                <a:pos x="connsiteX2-5" y="connsiteY2-6"/>
              </a:cxn>
              <a:cxn ang="0">
                <a:pos x="connsiteX3-7" y="connsiteY3-8"/>
              </a:cxn>
            </a:cxnLst>
            <a:rect l="l" t="t" r="r" b="b"/>
            <a:pathLst>
              <a:path w="8147640" h="6100142">
                <a:moveTo>
                  <a:pt x="0" y="0"/>
                </a:moveTo>
                <a:lnTo>
                  <a:pt x="8147640" y="0"/>
                </a:lnTo>
                <a:lnTo>
                  <a:pt x="0" y="6100142"/>
                </a:lnTo>
                <a:lnTo>
                  <a:pt x="0" y="0"/>
                </a:lnTo>
                <a:close/>
              </a:path>
            </a:pathLst>
          </a:custGeom>
          <a:solidFill>
            <a:srgbClr val="FEA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a:off x="7777997" y="3757383"/>
            <a:ext cx="1488792" cy="1283441"/>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211897" y="0"/>
            <a:ext cx="7037562" cy="7468294"/>
            <a:chOff x="-53802" y="0"/>
            <a:chExt cx="7037562" cy="7468294"/>
          </a:xfrm>
        </p:grpSpPr>
        <p:sp>
          <p:nvSpPr>
            <p:cNvPr id="28" name="矩形 10"/>
            <p:cNvSpPr/>
            <p:nvPr/>
          </p:nvSpPr>
          <p:spPr>
            <a:xfrm>
              <a:off x="-53802" y="0"/>
              <a:ext cx="7037562" cy="7468294"/>
            </a:xfrm>
            <a:custGeom>
              <a:avLst/>
              <a:gdLst>
                <a:gd name="connsiteX0" fmla="*/ 0 w 8147640"/>
                <a:gd name="connsiteY0" fmla="*/ 0 h 6100142"/>
                <a:gd name="connsiteX1" fmla="*/ 8147640 w 8147640"/>
                <a:gd name="connsiteY1" fmla="*/ 0 h 6100142"/>
                <a:gd name="connsiteX2" fmla="*/ 8147640 w 8147640"/>
                <a:gd name="connsiteY2" fmla="*/ 6100142 h 6100142"/>
                <a:gd name="connsiteX3" fmla="*/ 0 w 8147640"/>
                <a:gd name="connsiteY3" fmla="*/ 6100142 h 6100142"/>
                <a:gd name="connsiteX4" fmla="*/ 0 w 8147640"/>
                <a:gd name="connsiteY4" fmla="*/ 0 h 6100142"/>
                <a:gd name="connsiteX0-1" fmla="*/ 0 w 8147640"/>
                <a:gd name="connsiteY0-2" fmla="*/ 0 h 6100142"/>
                <a:gd name="connsiteX1-3" fmla="*/ 8147640 w 8147640"/>
                <a:gd name="connsiteY1-4" fmla="*/ 0 h 6100142"/>
                <a:gd name="connsiteX2-5" fmla="*/ 0 w 8147640"/>
                <a:gd name="connsiteY2-6" fmla="*/ 6100142 h 6100142"/>
                <a:gd name="connsiteX3-7" fmla="*/ 0 w 8147640"/>
                <a:gd name="connsiteY3-8" fmla="*/ 0 h 6100142"/>
              </a:gdLst>
              <a:ahLst/>
              <a:cxnLst>
                <a:cxn ang="0">
                  <a:pos x="connsiteX0-1" y="connsiteY0-2"/>
                </a:cxn>
                <a:cxn ang="0">
                  <a:pos x="connsiteX1-3" y="connsiteY1-4"/>
                </a:cxn>
                <a:cxn ang="0">
                  <a:pos x="connsiteX2-5" y="connsiteY2-6"/>
                </a:cxn>
                <a:cxn ang="0">
                  <a:pos x="connsiteX3-7" y="connsiteY3-8"/>
                </a:cxn>
              </a:cxnLst>
              <a:rect l="l" t="t" r="r" b="b"/>
              <a:pathLst>
                <a:path w="8147640" h="6100142">
                  <a:moveTo>
                    <a:pt x="0" y="0"/>
                  </a:moveTo>
                  <a:lnTo>
                    <a:pt x="8147640" y="0"/>
                  </a:lnTo>
                  <a:lnTo>
                    <a:pt x="0" y="6100142"/>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10"/>
            <p:cNvSpPr/>
            <p:nvPr/>
          </p:nvSpPr>
          <p:spPr>
            <a:xfrm>
              <a:off x="-53802" y="0"/>
              <a:ext cx="6660232" cy="7036246"/>
            </a:xfrm>
            <a:custGeom>
              <a:avLst/>
              <a:gdLst>
                <a:gd name="connsiteX0" fmla="*/ 0 w 8147640"/>
                <a:gd name="connsiteY0" fmla="*/ 0 h 6100142"/>
                <a:gd name="connsiteX1" fmla="*/ 8147640 w 8147640"/>
                <a:gd name="connsiteY1" fmla="*/ 0 h 6100142"/>
                <a:gd name="connsiteX2" fmla="*/ 8147640 w 8147640"/>
                <a:gd name="connsiteY2" fmla="*/ 6100142 h 6100142"/>
                <a:gd name="connsiteX3" fmla="*/ 0 w 8147640"/>
                <a:gd name="connsiteY3" fmla="*/ 6100142 h 6100142"/>
                <a:gd name="connsiteX4" fmla="*/ 0 w 8147640"/>
                <a:gd name="connsiteY4" fmla="*/ 0 h 6100142"/>
                <a:gd name="connsiteX0-1" fmla="*/ 0 w 8147640"/>
                <a:gd name="connsiteY0-2" fmla="*/ 0 h 6100142"/>
                <a:gd name="connsiteX1-3" fmla="*/ 8147640 w 8147640"/>
                <a:gd name="connsiteY1-4" fmla="*/ 0 h 6100142"/>
                <a:gd name="connsiteX2-5" fmla="*/ 0 w 8147640"/>
                <a:gd name="connsiteY2-6" fmla="*/ 6100142 h 6100142"/>
                <a:gd name="connsiteX3-7" fmla="*/ 0 w 8147640"/>
                <a:gd name="connsiteY3-8" fmla="*/ 0 h 6100142"/>
              </a:gdLst>
              <a:ahLst/>
              <a:cxnLst>
                <a:cxn ang="0">
                  <a:pos x="connsiteX0-1" y="connsiteY0-2"/>
                </a:cxn>
                <a:cxn ang="0">
                  <a:pos x="connsiteX1-3" y="connsiteY1-4"/>
                </a:cxn>
                <a:cxn ang="0">
                  <a:pos x="connsiteX2-5" y="connsiteY2-6"/>
                </a:cxn>
                <a:cxn ang="0">
                  <a:pos x="connsiteX3-7" y="connsiteY3-8"/>
                </a:cxn>
              </a:cxnLst>
              <a:rect l="l" t="t" r="r" b="b"/>
              <a:pathLst>
                <a:path w="8147640" h="6100142">
                  <a:moveTo>
                    <a:pt x="0" y="0"/>
                  </a:moveTo>
                  <a:lnTo>
                    <a:pt x="8147640" y="0"/>
                  </a:lnTo>
                  <a:lnTo>
                    <a:pt x="0" y="6100142"/>
                  </a:lnTo>
                  <a:lnTo>
                    <a:pt x="0" y="0"/>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5569348" y="-411510"/>
            <a:ext cx="3652215" cy="1759124"/>
            <a:chOff x="5259309" y="-77648"/>
            <a:chExt cx="3652215" cy="1759124"/>
          </a:xfrm>
        </p:grpSpPr>
        <p:sp>
          <p:nvSpPr>
            <p:cNvPr id="4" name="等腰三角形 3"/>
            <p:cNvSpPr/>
            <p:nvPr/>
          </p:nvSpPr>
          <p:spPr>
            <a:xfrm flipV="1">
              <a:off x="5259309" y="-77648"/>
              <a:ext cx="3652215" cy="1759124"/>
            </a:xfrm>
            <a:prstGeom prs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6494209" y="450865"/>
              <a:ext cx="1263166" cy="615553"/>
            </a:xfrm>
            <a:prstGeom prst="rect">
              <a:avLst/>
            </a:prstGeom>
            <a:noFill/>
          </p:spPr>
          <p:txBody>
            <a:bodyPr wrap="none" lIns="0" tIns="0" rIns="0" bIns="0" rtlCol="0">
              <a:spAutoFit/>
            </a:bodyPr>
            <a:lstStyle/>
            <a:p>
              <a:r>
                <a:rPr lang="en-US" altLang="zh-CN" sz="4000" b="1" dirty="0">
                  <a:solidFill>
                    <a:schemeClr val="bg1"/>
                  </a:solidFill>
                  <a:latin typeface="微软雅黑" panose="020B0503020204020204" pitchFamily="34" charset="-122"/>
                  <a:ea typeface="微软雅黑" panose="020B0503020204020204" pitchFamily="34" charset="-122"/>
                </a:rPr>
                <a:t>2021</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grpSp>
      <p:sp>
        <p:nvSpPr>
          <p:cNvPr id="29" name="等腰三角形 28"/>
          <p:cNvSpPr/>
          <p:nvPr/>
        </p:nvSpPr>
        <p:spPr>
          <a:xfrm rot="10800000" flipH="1">
            <a:off x="-109165" y="-2838"/>
            <a:ext cx="1793317" cy="1545962"/>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4098540" y="3507677"/>
            <a:ext cx="2770661" cy="36933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16200000">
            <a:off x="4516512" y="2437925"/>
            <a:ext cx="662062" cy="641681"/>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436096" y="1491630"/>
            <a:ext cx="3652215" cy="1754326"/>
          </a:xfrm>
          <a:prstGeom prst="rect">
            <a:avLst/>
          </a:prstGeom>
        </p:spPr>
        <p:txBody>
          <a:bodyPr wrap="square">
            <a:spAutoFit/>
          </a:bodyPr>
          <a:lstStyle/>
          <a:p>
            <a:pPr fontAlgn="auto">
              <a:spcBef>
                <a:spcPts val="0"/>
              </a:spcBef>
              <a:spcAft>
                <a:spcPts val="0"/>
              </a:spcAft>
              <a:defRPr/>
            </a:pP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全球人口老龄化数据的时空及动态可视化展示</a:t>
            </a:r>
          </a:p>
        </p:txBody>
      </p:sp>
      <p:sp>
        <p:nvSpPr>
          <p:cNvPr id="13" name="TextBox 71"/>
          <p:cNvSpPr txBox="1"/>
          <p:nvPr/>
        </p:nvSpPr>
        <p:spPr>
          <a:xfrm>
            <a:off x="4069291" y="3507677"/>
            <a:ext cx="3516058"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华中师范大学 计算机学院</a:t>
            </a:r>
          </a:p>
        </p:txBody>
      </p:sp>
      <p:sp>
        <p:nvSpPr>
          <p:cNvPr id="17" name="矩形 16"/>
          <p:cNvSpPr/>
          <p:nvPr/>
        </p:nvSpPr>
        <p:spPr>
          <a:xfrm>
            <a:off x="3467105" y="4031672"/>
            <a:ext cx="3398297" cy="36933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71"/>
          <p:cNvSpPr txBox="1"/>
          <p:nvPr/>
        </p:nvSpPr>
        <p:spPr>
          <a:xfrm>
            <a:off x="3467702" y="4029771"/>
            <a:ext cx="3516058"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团队成员：沈彦辛 朱景润 任建</a:t>
            </a:r>
          </a:p>
        </p:txBody>
      </p:sp>
      <p:sp>
        <p:nvSpPr>
          <p:cNvPr id="20" name="矩形 19"/>
          <p:cNvSpPr/>
          <p:nvPr/>
        </p:nvSpPr>
        <p:spPr>
          <a:xfrm>
            <a:off x="2915816" y="4563870"/>
            <a:ext cx="2113034" cy="36933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71"/>
          <p:cNvSpPr txBox="1"/>
          <p:nvPr/>
        </p:nvSpPr>
        <p:spPr>
          <a:xfrm>
            <a:off x="2915816" y="4563870"/>
            <a:ext cx="2113034"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指导老师：蒋兴鹏</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2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26000">
                                          <p:cBhvr additive="base">
                                            <p:cTn id="7" dur="200" fill="hold"/>
                                            <p:tgtEl>
                                              <p:spTgt spid="19"/>
                                            </p:tgtEl>
                                            <p:attrNameLst>
                                              <p:attrName>ppt_x</p:attrName>
                                            </p:attrNameLst>
                                          </p:cBhvr>
                                          <p:tavLst>
                                            <p:tav tm="0">
                                              <p:val>
                                                <p:strVal val="#ppt_x"/>
                                              </p:val>
                                            </p:tav>
                                            <p:tav tm="100000">
                                              <p:val>
                                                <p:strVal val="#ppt_x"/>
                                              </p:val>
                                            </p:tav>
                                          </p:tavLst>
                                        </p:anim>
                                        <p:anim calcmode="lin" valueType="num" p14:bounceEnd="26000">
                                          <p:cBhvr additive="base">
                                            <p:cTn id="8" dur="2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14:presetBounceEnd="26000">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14:bounceEnd="26000">
                                          <p:cBhvr additive="base">
                                            <p:cTn id="11" dur="200" fill="hold"/>
                                            <p:tgtEl>
                                              <p:spTgt spid="23"/>
                                            </p:tgtEl>
                                            <p:attrNameLst>
                                              <p:attrName>ppt_x</p:attrName>
                                            </p:attrNameLst>
                                          </p:cBhvr>
                                          <p:tavLst>
                                            <p:tav tm="0">
                                              <p:val>
                                                <p:strVal val="#ppt_x"/>
                                              </p:val>
                                            </p:tav>
                                            <p:tav tm="100000">
                                              <p:val>
                                                <p:strVal val="#ppt_x"/>
                                              </p:val>
                                            </p:tav>
                                          </p:tavLst>
                                        </p:anim>
                                        <p:anim calcmode="lin" valueType="num" p14:bounceEnd="26000">
                                          <p:cBhvr additive="base">
                                            <p:cTn id="12" dur="200" fill="hold"/>
                                            <p:tgtEl>
                                              <p:spTgt spid="23"/>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00"/>
                                            <p:tgtEl>
                                              <p:spTgt spid="14"/>
                                            </p:tgtEl>
                                          </p:cBhvr>
                                        </p:animEffect>
                                      </p:childTnLst>
                                    </p:cTn>
                                  </p:par>
                                </p:childTnLst>
                              </p:cTn>
                            </p:par>
                            <p:par>
                              <p:cTn id="16" fill="hold">
                                <p:stCondLst>
                                  <p:cond delay="700"/>
                                </p:stCondLst>
                                <p:childTnLst>
                                  <p:par>
                                    <p:cTn id="17" presetID="14" presetClass="entr" presetSubtype="1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randombar(horizontal)">
                                          <p:cBhvr>
                                            <p:cTn id="19" dur="200"/>
                                            <p:tgtEl>
                                              <p:spTgt spid="2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200"/>
                                            <p:tgtEl>
                                              <p:spTgt spid="8"/>
                                            </p:tgtEl>
                                          </p:cBhvr>
                                        </p:animEffect>
                                      </p:childTnLst>
                                    </p:cTn>
                                  </p:par>
                                </p:childTnLst>
                              </p:cTn>
                            </p:par>
                            <p:par>
                              <p:cTn id="23" fill="hold">
                                <p:stCondLst>
                                  <p:cond delay="900"/>
                                </p:stCondLst>
                                <p:childTnLst>
                                  <p:par>
                                    <p:cTn id="24" presetID="47" presetClass="entr" presetSubtype="0"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200"/>
                                            <p:tgtEl>
                                              <p:spTgt spid="26"/>
                                            </p:tgtEl>
                                          </p:cBhvr>
                                        </p:animEffect>
                                        <p:anim calcmode="lin" valueType="num">
                                          <p:cBhvr>
                                            <p:cTn id="27" dur="200" fill="hold"/>
                                            <p:tgtEl>
                                              <p:spTgt spid="26"/>
                                            </p:tgtEl>
                                            <p:attrNameLst>
                                              <p:attrName>ppt_x</p:attrName>
                                            </p:attrNameLst>
                                          </p:cBhvr>
                                          <p:tavLst>
                                            <p:tav tm="0">
                                              <p:val>
                                                <p:strVal val="#ppt_x"/>
                                              </p:val>
                                            </p:tav>
                                            <p:tav tm="100000">
                                              <p:val>
                                                <p:strVal val="#ppt_x"/>
                                              </p:val>
                                            </p:tav>
                                          </p:tavLst>
                                        </p:anim>
                                        <p:anim calcmode="lin" valueType="num">
                                          <p:cBhvr>
                                            <p:cTn id="28" dur="200" fill="hold"/>
                                            <p:tgtEl>
                                              <p:spTgt spid="26"/>
                                            </p:tgtEl>
                                            <p:attrNameLst>
                                              <p:attrName>ppt_y</p:attrName>
                                            </p:attrNameLst>
                                          </p:cBhvr>
                                          <p:tavLst>
                                            <p:tav tm="0">
                                              <p:val>
                                                <p:strVal val="#ppt_y-.1"/>
                                              </p:val>
                                            </p:tav>
                                            <p:tav tm="100000">
                                              <p:val>
                                                <p:strVal val="#ppt_y"/>
                                              </p:val>
                                            </p:tav>
                                          </p:tavLst>
                                        </p:anim>
                                      </p:childTnLst>
                                    </p:cTn>
                                  </p:par>
                                </p:childTnLst>
                              </p:cTn>
                            </p:par>
                            <p:par>
                              <p:cTn id="29" fill="hold">
                                <p:stCondLst>
                                  <p:cond delay="1100"/>
                                </p:stCondLst>
                                <p:childTnLst>
                                  <p:par>
                                    <p:cTn id="30" presetID="12" presetClass="entr" presetSubtype="8"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200"/>
                                            <p:tgtEl>
                                              <p:spTgt spid="24"/>
                                            </p:tgtEl>
                                            <p:attrNameLst>
                                              <p:attrName>ppt_x</p:attrName>
                                            </p:attrNameLst>
                                          </p:cBhvr>
                                          <p:tavLst>
                                            <p:tav tm="0">
                                              <p:val>
                                                <p:strVal val="#ppt_x-#ppt_w*1.125000"/>
                                              </p:val>
                                            </p:tav>
                                            <p:tav tm="100000">
                                              <p:val>
                                                <p:strVal val="#ppt_x"/>
                                              </p:val>
                                            </p:tav>
                                          </p:tavLst>
                                        </p:anim>
                                        <p:animEffect transition="in" filter="wipe(right)">
                                          <p:cBhvr>
                                            <p:cTn id="33" dur="200"/>
                                            <p:tgtEl>
                                              <p:spTgt spid="24"/>
                                            </p:tgtEl>
                                          </p:cBhvr>
                                        </p:animEffect>
                                      </p:childTnLst>
                                    </p:cTn>
                                  </p:par>
                                </p:childTnLst>
                              </p:cTn>
                            </p:par>
                            <p:par>
                              <p:cTn id="34" fill="hold">
                                <p:stCondLst>
                                  <p:cond delay="1300"/>
                                </p:stCondLst>
                                <p:childTnLst>
                                  <p:par>
                                    <p:cTn id="35" presetID="5" presetClass="entr" presetSubtype="1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checkerboard(across)">
                                          <p:cBhvr>
                                            <p:cTn id="37" dur="200"/>
                                            <p:tgtEl>
                                              <p:spTgt spid="12"/>
                                            </p:tgtEl>
                                          </p:cBhvr>
                                        </p:animEffect>
                                      </p:childTnLst>
                                    </p:cTn>
                                  </p:par>
                                </p:childTnLst>
                              </p:cTn>
                            </p:par>
                            <p:par>
                              <p:cTn id="38" fill="hold">
                                <p:stCondLst>
                                  <p:cond delay="1500"/>
                                </p:stCondLst>
                                <p:childTnLst>
                                  <p:par>
                                    <p:cTn id="39" presetID="2" presetClass="entr" presetSubtype="2"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200" fill="hold"/>
                                            <p:tgtEl>
                                              <p:spTgt spid="15"/>
                                            </p:tgtEl>
                                            <p:attrNameLst>
                                              <p:attrName>ppt_x</p:attrName>
                                            </p:attrNameLst>
                                          </p:cBhvr>
                                          <p:tavLst>
                                            <p:tav tm="0">
                                              <p:val>
                                                <p:strVal val="1+#ppt_w/2"/>
                                              </p:val>
                                            </p:tav>
                                            <p:tav tm="100000">
                                              <p:val>
                                                <p:strVal val="#ppt_x"/>
                                              </p:val>
                                            </p:tav>
                                          </p:tavLst>
                                        </p:anim>
                                        <p:anim calcmode="lin" valueType="num">
                                          <p:cBhvr additive="base">
                                            <p:cTn id="42" dur="200" fill="hold"/>
                                            <p:tgtEl>
                                              <p:spTgt spid="15"/>
                                            </p:tgtEl>
                                            <p:attrNameLst>
                                              <p:attrName>ppt_y</p:attrName>
                                            </p:attrNameLst>
                                          </p:cBhvr>
                                          <p:tavLst>
                                            <p:tav tm="0">
                                              <p:val>
                                                <p:strVal val="#ppt_y"/>
                                              </p:val>
                                            </p:tav>
                                            <p:tav tm="100000">
                                              <p:val>
                                                <p:strVal val="#ppt_y"/>
                                              </p:val>
                                            </p:tav>
                                          </p:tavLst>
                                        </p:anim>
                                      </p:childTnLst>
                                    </p:cTn>
                                  </p:par>
                                </p:childTnLst>
                              </p:cTn>
                            </p:par>
                            <p:par>
                              <p:cTn id="43" fill="hold">
                                <p:stCondLst>
                                  <p:cond delay="1700"/>
                                </p:stCondLst>
                                <p:childTnLst>
                                  <p:par>
                                    <p:cTn id="44" presetID="53" presetClass="entr" presetSubtype="16"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200" fill="hold"/>
                                            <p:tgtEl>
                                              <p:spTgt spid="13"/>
                                            </p:tgtEl>
                                            <p:attrNameLst>
                                              <p:attrName>ppt_w</p:attrName>
                                            </p:attrNameLst>
                                          </p:cBhvr>
                                          <p:tavLst>
                                            <p:tav tm="0">
                                              <p:val>
                                                <p:fltVal val="0"/>
                                              </p:val>
                                            </p:tav>
                                            <p:tav tm="100000">
                                              <p:val>
                                                <p:strVal val="#ppt_w"/>
                                              </p:val>
                                            </p:tav>
                                          </p:tavLst>
                                        </p:anim>
                                        <p:anim calcmode="lin" valueType="num">
                                          <p:cBhvr>
                                            <p:cTn id="47" dur="200" fill="hold"/>
                                            <p:tgtEl>
                                              <p:spTgt spid="13"/>
                                            </p:tgtEl>
                                            <p:attrNameLst>
                                              <p:attrName>ppt_h</p:attrName>
                                            </p:attrNameLst>
                                          </p:cBhvr>
                                          <p:tavLst>
                                            <p:tav tm="0">
                                              <p:val>
                                                <p:fltVal val="0"/>
                                              </p:val>
                                            </p:tav>
                                            <p:tav tm="100000">
                                              <p:val>
                                                <p:strVal val="#ppt_h"/>
                                              </p:val>
                                            </p:tav>
                                          </p:tavLst>
                                        </p:anim>
                                        <p:animEffect transition="in" filter="fade">
                                          <p:cBhvr>
                                            <p:cTn id="48" dur="200"/>
                                            <p:tgtEl>
                                              <p:spTgt spid="13"/>
                                            </p:tgtEl>
                                          </p:cBhvr>
                                        </p:animEffect>
                                      </p:childTnLst>
                                    </p:cTn>
                                  </p:par>
                                </p:childTnLst>
                              </p:cTn>
                            </p:par>
                            <p:par>
                              <p:cTn id="49" fill="hold">
                                <p:stCondLst>
                                  <p:cond delay="1900"/>
                                </p:stCondLst>
                                <p:childTnLst>
                                  <p:par>
                                    <p:cTn id="50" presetID="2" presetClass="entr" presetSubtype="2"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200" fill="hold"/>
                                            <p:tgtEl>
                                              <p:spTgt spid="17"/>
                                            </p:tgtEl>
                                            <p:attrNameLst>
                                              <p:attrName>ppt_x</p:attrName>
                                            </p:attrNameLst>
                                          </p:cBhvr>
                                          <p:tavLst>
                                            <p:tav tm="0">
                                              <p:val>
                                                <p:strVal val="1+#ppt_w/2"/>
                                              </p:val>
                                            </p:tav>
                                            <p:tav tm="100000">
                                              <p:val>
                                                <p:strVal val="#ppt_x"/>
                                              </p:val>
                                            </p:tav>
                                          </p:tavLst>
                                        </p:anim>
                                        <p:anim calcmode="lin" valueType="num">
                                          <p:cBhvr additive="base">
                                            <p:cTn id="53" dur="200" fill="hold"/>
                                            <p:tgtEl>
                                              <p:spTgt spid="17"/>
                                            </p:tgtEl>
                                            <p:attrNameLst>
                                              <p:attrName>ppt_y</p:attrName>
                                            </p:attrNameLst>
                                          </p:cBhvr>
                                          <p:tavLst>
                                            <p:tav tm="0">
                                              <p:val>
                                                <p:strVal val="#ppt_y"/>
                                              </p:val>
                                            </p:tav>
                                            <p:tav tm="100000">
                                              <p:val>
                                                <p:strVal val="#ppt_y"/>
                                              </p:val>
                                            </p:tav>
                                          </p:tavLst>
                                        </p:anim>
                                      </p:childTnLst>
                                    </p:cTn>
                                  </p:par>
                                </p:childTnLst>
                              </p:cTn>
                            </p:par>
                            <p:par>
                              <p:cTn id="54" fill="hold">
                                <p:stCondLst>
                                  <p:cond delay="2100"/>
                                </p:stCondLst>
                                <p:childTnLst>
                                  <p:par>
                                    <p:cTn id="55" presetID="53" presetClass="entr" presetSubtype="16"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p:cTn id="57" dur="200" fill="hold"/>
                                            <p:tgtEl>
                                              <p:spTgt spid="18"/>
                                            </p:tgtEl>
                                            <p:attrNameLst>
                                              <p:attrName>ppt_w</p:attrName>
                                            </p:attrNameLst>
                                          </p:cBhvr>
                                          <p:tavLst>
                                            <p:tav tm="0">
                                              <p:val>
                                                <p:fltVal val="0"/>
                                              </p:val>
                                            </p:tav>
                                            <p:tav tm="100000">
                                              <p:val>
                                                <p:strVal val="#ppt_w"/>
                                              </p:val>
                                            </p:tav>
                                          </p:tavLst>
                                        </p:anim>
                                        <p:anim calcmode="lin" valueType="num">
                                          <p:cBhvr>
                                            <p:cTn id="58" dur="200" fill="hold"/>
                                            <p:tgtEl>
                                              <p:spTgt spid="18"/>
                                            </p:tgtEl>
                                            <p:attrNameLst>
                                              <p:attrName>ppt_h</p:attrName>
                                            </p:attrNameLst>
                                          </p:cBhvr>
                                          <p:tavLst>
                                            <p:tav tm="0">
                                              <p:val>
                                                <p:fltVal val="0"/>
                                              </p:val>
                                            </p:tav>
                                            <p:tav tm="100000">
                                              <p:val>
                                                <p:strVal val="#ppt_h"/>
                                              </p:val>
                                            </p:tav>
                                          </p:tavLst>
                                        </p:anim>
                                        <p:animEffect transition="in" filter="fade">
                                          <p:cBhvr>
                                            <p:cTn id="59" dur="200"/>
                                            <p:tgtEl>
                                              <p:spTgt spid="18"/>
                                            </p:tgtEl>
                                          </p:cBhvr>
                                        </p:animEffect>
                                      </p:childTnLst>
                                    </p:cTn>
                                  </p:par>
                                </p:childTnLst>
                              </p:cTn>
                            </p:par>
                            <p:par>
                              <p:cTn id="60" fill="hold">
                                <p:stCondLst>
                                  <p:cond delay="2300"/>
                                </p:stCondLst>
                                <p:childTnLst>
                                  <p:par>
                                    <p:cTn id="61" presetID="2" presetClass="entr" presetSubtype="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200" fill="hold"/>
                                            <p:tgtEl>
                                              <p:spTgt spid="20"/>
                                            </p:tgtEl>
                                            <p:attrNameLst>
                                              <p:attrName>ppt_x</p:attrName>
                                            </p:attrNameLst>
                                          </p:cBhvr>
                                          <p:tavLst>
                                            <p:tav tm="0">
                                              <p:val>
                                                <p:strVal val="1+#ppt_w/2"/>
                                              </p:val>
                                            </p:tav>
                                            <p:tav tm="100000">
                                              <p:val>
                                                <p:strVal val="#ppt_x"/>
                                              </p:val>
                                            </p:tav>
                                          </p:tavLst>
                                        </p:anim>
                                        <p:anim calcmode="lin" valueType="num">
                                          <p:cBhvr additive="base">
                                            <p:cTn id="64" dur="200" fill="hold"/>
                                            <p:tgtEl>
                                              <p:spTgt spid="20"/>
                                            </p:tgtEl>
                                            <p:attrNameLst>
                                              <p:attrName>ppt_y</p:attrName>
                                            </p:attrNameLst>
                                          </p:cBhvr>
                                          <p:tavLst>
                                            <p:tav tm="0">
                                              <p:val>
                                                <p:strVal val="#ppt_y"/>
                                              </p:val>
                                            </p:tav>
                                            <p:tav tm="100000">
                                              <p:val>
                                                <p:strVal val="#ppt_y"/>
                                              </p:val>
                                            </p:tav>
                                          </p:tavLst>
                                        </p:anim>
                                      </p:childTnLst>
                                    </p:cTn>
                                  </p:par>
                                </p:childTnLst>
                              </p:cTn>
                            </p:par>
                            <p:par>
                              <p:cTn id="65" fill="hold">
                                <p:stCondLst>
                                  <p:cond delay="2500"/>
                                </p:stCondLst>
                                <p:childTnLst>
                                  <p:par>
                                    <p:cTn id="66" presetID="53" presetClass="entr" presetSubtype="16" fill="hold" grpId="0" nodeType="afterEffect">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cBhvr>
                                            <p:cTn id="68" dur="200" fill="hold"/>
                                            <p:tgtEl>
                                              <p:spTgt spid="21"/>
                                            </p:tgtEl>
                                            <p:attrNameLst>
                                              <p:attrName>ppt_w</p:attrName>
                                            </p:attrNameLst>
                                          </p:cBhvr>
                                          <p:tavLst>
                                            <p:tav tm="0">
                                              <p:val>
                                                <p:fltVal val="0"/>
                                              </p:val>
                                            </p:tav>
                                            <p:tav tm="100000">
                                              <p:val>
                                                <p:strVal val="#ppt_w"/>
                                              </p:val>
                                            </p:tav>
                                          </p:tavLst>
                                        </p:anim>
                                        <p:anim calcmode="lin" valueType="num">
                                          <p:cBhvr>
                                            <p:cTn id="69" dur="200" fill="hold"/>
                                            <p:tgtEl>
                                              <p:spTgt spid="21"/>
                                            </p:tgtEl>
                                            <p:attrNameLst>
                                              <p:attrName>ppt_h</p:attrName>
                                            </p:attrNameLst>
                                          </p:cBhvr>
                                          <p:tavLst>
                                            <p:tav tm="0">
                                              <p:val>
                                                <p:fltVal val="0"/>
                                              </p:val>
                                            </p:tav>
                                            <p:tav tm="100000">
                                              <p:val>
                                                <p:strVal val="#ppt_h"/>
                                              </p:val>
                                            </p:tav>
                                          </p:tavLst>
                                        </p:anim>
                                        <p:animEffect transition="in" filter="fade">
                                          <p:cBhvr>
                                            <p:cTn id="70" dur="2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8" grpId="0" animBg="1"/>
          <p:bldP spid="29" grpId="0" animBg="1"/>
          <p:bldP spid="15" grpId="0" animBg="1"/>
          <p:bldP spid="24" grpId="0" animBg="1"/>
          <p:bldP spid="12" grpId="0"/>
          <p:bldP spid="13" grpId="0"/>
          <p:bldP spid="17" grpId="0" animBg="1"/>
          <p:bldP spid="18" grpId="0"/>
          <p:bldP spid="20" grpId="0" animBg="1"/>
          <p:bldP spid="21"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00" fill="hold"/>
                                            <p:tgtEl>
                                              <p:spTgt spid="19"/>
                                            </p:tgtEl>
                                            <p:attrNameLst>
                                              <p:attrName>ppt_x</p:attrName>
                                            </p:attrNameLst>
                                          </p:cBhvr>
                                          <p:tavLst>
                                            <p:tav tm="0">
                                              <p:val>
                                                <p:strVal val="#ppt_x"/>
                                              </p:val>
                                            </p:tav>
                                            <p:tav tm="100000">
                                              <p:val>
                                                <p:strVal val="#ppt_x"/>
                                              </p:val>
                                            </p:tav>
                                          </p:tavLst>
                                        </p:anim>
                                        <p:anim calcmode="lin" valueType="num">
                                          <p:cBhvr additive="base">
                                            <p:cTn id="8" dur="2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200" fill="hold"/>
                                            <p:tgtEl>
                                              <p:spTgt spid="23"/>
                                            </p:tgtEl>
                                            <p:attrNameLst>
                                              <p:attrName>ppt_x</p:attrName>
                                            </p:attrNameLst>
                                          </p:cBhvr>
                                          <p:tavLst>
                                            <p:tav tm="0">
                                              <p:val>
                                                <p:strVal val="#ppt_x"/>
                                              </p:val>
                                            </p:tav>
                                            <p:tav tm="100000">
                                              <p:val>
                                                <p:strVal val="#ppt_x"/>
                                              </p:val>
                                            </p:tav>
                                          </p:tavLst>
                                        </p:anim>
                                        <p:anim calcmode="lin" valueType="num">
                                          <p:cBhvr additive="base">
                                            <p:cTn id="12" dur="200" fill="hold"/>
                                            <p:tgtEl>
                                              <p:spTgt spid="23"/>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00"/>
                                            <p:tgtEl>
                                              <p:spTgt spid="14"/>
                                            </p:tgtEl>
                                          </p:cBhvr>
                                        </p:animEffect>
                                      </p:childTnLst>
                                    </p:cTn>
                                  </p:par>
                                </p:childTnLst>
                              </p:cTn>
                            </p:par>
                            <p:par>
                              <p:cTn id="16" fill="hold">
                                <p:stCondLst>
                                  <p:cond delay="700"/>
                                </p:stCondLst>
                                <p:childTnLst>
                                  <p:par>
                                    <p:cTn id="17" presetID="14" presetClass="entr" presetSubtype="1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randombar(horizontal)">
                                          <p:cBhvr>
                                            <p:cTn id="19" dur="200"/>
                                            <p:tgtEl>
                                              <p:spTgt spid="2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200"/>
                                            <p:tgtEl>
                                              <p:spTgt spid="8"/>
                                            </p:tgtEl>
                                          </p:cBhvr>
                                        </p:animEffect>
                                      </p:childTnLst>
                                    </p:cTn>
                                  </p:par>
                                </p:childTnLst>
                              </p:cTn>
                            </p:par>
                            <p:par>
                              <p:cTn id="23" fill="hold">
                                <p:stCondLst>
                                  <p:cond delay="900"/>
                                </p:stCondLst>
                                <p:childTnLst>
                                  <p:par>
                                    <p:cTn id="24" presetID="47" presetClass="entr" presetSubtype="0"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200"/>
                                            <p:tgtEl>
                                              <p:spTgt spid="26"/>
                                            </p:tgtEl>
                                          </p:cBhvr>
                                        </p:animEffect>
                                        <p:anim calcmode="lin" valueType="num">
                                          <p:cBhvr>
                                            <p:cTn id="27" dur="200" fill="hold"/>
                                            <p:tgtEl>
                                              <p:spTgt spid="26"/>
                                            </p:tgtEl>
                                            <p:attrNameLst>
                                              <p:attrName>ppt_x</p:attrName>
                                            </p:attrNameLst>
                                          </p:cBhvr>
                                          <p:tavLst>
                                            <p:tav tm="0">
                                              <p:val>
                                                <p:strVal val="#ppt_x"/>
                                              </p:val>
                                            </p:tav>
                                            <p:tav tm="100000">
                                              <p:val>
                                                <p:strVal val="#ppt_x"/>
                                              </p:val>
                                            </p:tav>
                                          </p:tavLst>
                                        </p:anim>
                                        <p:anim calcmode="lin" valueType="num">
                                          <p:cBhvr>
                                            <p:cTn id="28" dur="200" fill="hold"/>
                                            <p:tgtEl>
                                              <p:spTgt spid="26"/>
                                            </p:tgtEl>
                                            <p:attrNameLst>
                                              <p:attrName>ppt_y</p:attrName>
                                            </p:attrNameLst>
                                          </p:cBhvr>
                                          <p:tavLst>
                                            <p:tav tm="0">
                                              <p:val>
                                                <p:strVal val="#ppt_y-.1"/>
                                              </p:val>
                                            </p:tav>
                                            <p:tav tm="100000">
                                              <p:val>
                                                <p:strVal val="#ppt_y"/>
                                              </p:val>
                                            </p:tav>
                                          </p:tavLst>
                                        </p:anim>
                                      </p:childTnLst>
                                    </p:cTn>
                                  </p:par>
                                </p:childTnLst>
                              </p:cTn>
                            </p:par>
                            <p:par>
                              <p:cTn id="29" fill="hold">
                                <p:stCondLst>
                                  <p:cond delay="1100"/>
                                </p:stCondLst>
                                <p:childTnLst>
                                  <p:par>
                                    <p:cTn id="30" presetID="12" presetClass="entr" presetSubtype="8"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200"/>
                                            <p:tgtEl>
                                              <p:spTgt spid="24"/>
                                            </p:tgtEl>
                                            <p:attrNameLst>
                                              <p:attrName>ppt_x</p:attrName>
                                            </p:attrNameLst>
                                          </p:cBhvr>
                                          <p:tavLst>
                                            <p:tav tm="0">
                                              <p:val>
                                                <p:strVal val="#ppt_x-#ppt_w*1.125000"/>
                                              </p:val>
                                            </p:tav>
                                            <p:tav tm="100000">
                                              <p:val>
                                                <p:strVal val="#ppt_x"/>
                                              </p:val>
                                            </p:tav>
                                          </p:tavLst>
                                        </p:anim>
                                        <p:animEffect transition="in" filter="wipe(right)">
                                          <p:cBhvr>
                                            <p:cTn id="33" dur="200"/>
                                            <p:tgtEl>
                                              <p:spTgt spid="24"/>
                                            </p:tgtEl>
                                          </p:cBhvr>
                                        </p:animEffect>
                                      </p:childTnLst>
                                    </p:cTn>
                                  </p:par>
                                </p:childTnLst>
                              </p:cTn>
                            </p:par>
                            <p:par>
                              <p:cTn id="34" fill="hold">
                                <p:stCondLst>
                                  <p:cond delay="1300"/>
                                </p:stCondLst>
                                <p:childTnLst>
                                  <p:par>
                                    <p:cTn id="35" presetID="5" presetClass="entr" presetSubtype="1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checkerboard(across)">
                                          <p:cBhvr>
                                            <p:cTn id="37" dur="200"/>
                                            <p:tgtEl>
                                              <p:spTgt spid="12"/>
                                            </p:tgtEl>
                                          </p:cBhvr>
                                        </p:animEffect>
                                      </p:childTnLst>
                                    </p:cTn>
                                  </p:par>
                                </p:childTnLst>
                              </p:cTn>
                            </p:par>
                            <p:par>
                              <p:cTn id="38" fill="hold">
                                <p:stCondLst>
                                  <p:cond delay="1500"/>
                                </p:stCondLst>
                                <p:childTnLst>
                                  <p:par>
                                    <p:cTn id="39" presetID="2" presetClass="entr" presetSubtype="2"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200" fill="hold"/>
                                            <p:tgtEl>
                                              <p:spTgt spid="15"/>
                                            </p:tgtEl>
                                            <p:attrNameLst>
                                              <p:attrName>ppt_x</p:attrName>
                                            </p:attrNameLst>
                                          </p:cBhvr>
                                          <p:tavLst>
                                            <p:tav tm="0">
                                              <p:val>
                                                <p:strVal val="1+#ppt_w/2"/>
                                              </p:val>
                                            </p:tav>
                                            <p:tav tm="100000">
                                              <p:val>
                                                <p:strVal val="#ppt_x"/>
                                              </p:val>
                                            </p:tav>
                                          </p:tavLst>
                                        </p:anim>
                                        <p:anim calcmode="lin" valueType="num">
                                          <p:cBhvr additive="base">
                                            <p:cTn id="42" dur="200" fill="hold"/>
                                            <p:tgtEl>
                                              <p:spTgt spid="15"/>
                                            </p:tgtEl>
                                            <p:attrNameLst>
                                              <p:attrName>ppt_y</p:attrName>
                                            </p:attrNameLst>
                                          </p:cBhvr>
                                          <p:tavLst>
                                            <p:tav tm="0">
                                              <p:val>
                                                <p:strVal val="#ppt_y"/>
                                              </p:val>
                                            </p:tav>
                                            <p:tav tm="100000">
                                              <p:val>
                                                <p:strVal val="#ppt_y"/>
                                              </p:val>
                                            </p:tav>
                                          </p:tavLst>
                                        </p:anim>
                                      </p:childTnLst>
                                    </p:cTn>
                                  </p:par>
                                </p:childTnLst>
                              </p:cTn>
                            </p:par>
                            <p:par>
                              <p:cTn id="43" fill="hold">
                                <p:stCondLst>
                                  <p:cond delay="1700"/>
                                </p:stCondLst>
                                <p:childTnLst>
                                  <p:par>
                                    <p:cTn id="44" presetID="53" presetClass="entr" presetSubtype="16"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200" fill="hold"/>
                                            <p:tgtEl>
                                              <p:spTgt spid="13"/>
                                            </p:tgtEl>
                                            <p:attrNameLst>
                                              <p:attrName>ppt_w</p:attrName>
                                            </p:attrNameLst>
                                          </p:cBhvr>
                                          <p:tavLst>
                                            <p:tav tm="0">
                                              <p:val>
                                                <p:fltVal val="0"/>
                                              </p:val>
                                            </p:tav>
                                            <p:tav tm="100000">
                                              <p:val>
                                                <p:strVal val="#ppt_w"/>
                                              </p:val>
                                            </p:tav>
                                          </p:tavLst>
                                        </p:anim>
                                        <p:anim calcmode="lin" valueType="num">
                                          <p:cBhvr>
                                            <p:cTn id="47" dur="200" fill="hold"/>
                                            <p:tgtEl>
                                              <p:spTgt spid="13"/>
                                            </p:tgtEl>
                                            <p:attrNameLst>
                                              <p:attrName>ppt_h</p:attrName>
                                            </p:attrNameLst>
                                          </p:cBhvr>
                                          <p:tavLst>
                                            <p:tav tm="0">
                                              <p:val>
                                                <p:fltVal val="0"/>
                                              </p:val>
                                            </p:tav>
                                            <p:tav tm="100000">
                                              <p:val>
                                                <p:strVal val="#ppt_h"/>
                                              </p:val>
                                            </p:tav>
                                          </p:tavLst>
                                        </p:anim>
                                        <p:animEffect transition="in" filter="fade">
                                          <p:cBhvr>
                                            <p:cTn id="48" dur="200"/>
                                            <p:tgtEl>
                                              <p:spTgt spid="13"/>
                                            </p:tgtEl>
                                          </p:cBhvr>
                                        </p:animEffect>
                                      </p:childTnLst>
                                    </p:cTn>
                                  </p:par>
                                </p:childTnLst>
                              </p:cTn>
                            </p:par>
                            <p:par>
                              <p:cTn id="49" fill="hold">
                                <p:stCondLst>
                                  <p:cond delay="1900"/>
                                </p:stCondLst>
                                <p:childTnLst>
                                  <p:par>
                                    <p:cTn id="50" presetID="2" presetClass="entr" presetSubtype="2"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200" fill="hold"/>
                                            <p:tgtEl>
                                              <p:spTgt spid="17"/>
                                            </p:tgtEl>
                                            <p:attrNameLst>
                                              <p:attrName>ppt_x</p:attrName>
                                            </p:attrNameLst>
                                          </p:cBhvr>
                                          <p:tavLst>
                                            <p:tav tm="0">
                                              <p:val>
                                                <p:strVal val="1+#ppt_w/2"/>
                                              </p:val>
                                            </p:tav>
                                            <p:tav tm="100000">
                                              <p:val>
                                                <p:strVal val="#ppt_x"/>
                                              </p:val>
                                            </p:tav>
                                          </p:tavLst>
                                        </p:anim>
                                        <p:anim calcmode="lin" valueType="num">
                                          <p:cBhvr additive="base">
                                            <p:cTn id="53" dur="200" fill="hold"/>
                                            <p:tgtEl>
                                              <p:spTgt spid="17"/>
                                            </p:tgtEl>
                                            <p:attrNameLst>
                                              <p:attrName>ppt_y</p:attrName>
                                            </p:attrNameLst>
                                          </p:cBhvr>
                                          <p:tavLst>
                                            <p:tav tm="0">
                                              <p:val>
                                                <p:strVal val="#ppt_y"/>
                                              </p:val>
                                            </p:tav>
                                            <p:tav tm="100000">
                                              <p:val>
                                                <p:strVal val="#ppt_y"/>
                                              </p:val>
                                            </p:tav>
                                          </p:tavLst>
                                        </p:anim>
                                      </p:childTnLst>
                                    </p:cTn>
                                  </p:par>
                                </p:childTnLst>
                              </p:cTn>
                            </p:par>
                            <p:par>
                              <p:cTn id="54" fill="hold">
                                <p:stCondLst>
                                  <p:cond delay="2100"/>
                                </p:stCondLst>
                                <p:childTnLst>
                                  <p:par>
                                    <p:cTn id="55" presetID="53" presetClass="entr" presetSubtype="16"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p:cTn id="57" dur="200" fill="hold"/>
                                            <p:tgtEl>
                                              <p:spTgt spid="18"/>
                                            </p:tgtEl>
                                            <p:attrNameLst>
                                              <p:attrName>ppt_w</p:attrName>
                                            </p:attrNameLst>
                                          </p:cBhvr>
                                          <p:tavLst>
                                            <p:tav tm="0">
                                              <p:val>
                                                <p:fltVal val="0"/>
                                              </p:val>
                                            </p:tav>
                                            <p:tav tm="100000">
                                              <p:val>
                                                <p:strVal val="#ppt_w"/>
                                              </p:val>
                                            </p:tav>
                                          </p:tavLst>
                                        </p:anim>
                                        <p:anim calcmode="lin" valueType="num">
                                          <p:cBhvr>
                                            <p:cTn id="58" dur="200" fill="hold"/>
                                            <p:tgtEl>
                                              <p:spTgt spid="18"/>
                                            </p:tgtEl>
                                            <p:attrNameLst>
                                              <p:attrName>ppt_h</p:attrName>
                                            </p:attrNameLst>
                                          </p:cBhvr>
                                          <p:tavLst>
                                            <p:tav tm="0">
                                              <p:val>
                                                <p:fltVal val="0"/>
                                              </p:val>
                                            </p:tav>
                                            <p:tav tm="100000">
                                              <p:val>
                                                <p:strVal val="#ppt_h"/>
                                              </p:val>
                                            </p:tav>
                                          </p:tavLst>
                                        </p:anim>
                                        <p:animEffect transition="in" filter="fade">
                                          <p:cBhvr>
                                            <p:cTn id="59" dur="200"/>
                                            <p:tgtEl>
                                              <p:spTgt spid="18"/>
                                            </p:tgtEl>
                                          </p:cBhvr>
                                        </p:animEffect>
                                      </p:childTnLst>
                                    </p:cTn>
                                  </p:par>
                                </p:childTnLst>
                              </p:cTn>
                            </p:par>
                            <p:par>
                              <p:cTn id="60" fill="hold">
                                <p:stCondLst>
                                  <p:cond delay="2300"/>
                                </p:stCondLst>
                                <p:childTnLst>
                                  <p:par>
                                    <p:cTn id="61" presetID="2" presetClass="entr" presetSubtype="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200" fill="hold"/>
                                            <p:tgtEl>
                                              <p:spTgt spid="20"/>
                                            </p:tgtEl>
                                            <p:attrNameLst>
                                              <p:attrName>ppt_x</p:attrName>
                                            </p:attrNameLst>
                                          </p:cBhvr>
                                          <p:tavLst>
                                            <p:tav tm="0">
                                              <p:val>
                                                <p:strVal val="1+#ppt_w/2"/>
                                              </p:val>
                                            </p:tav>
                                            <p:tav tm="100000">
                                              <p:val>
                                                <p:strVal val="#ppt_x"/>
                                              </p:val>
                                            </p:tav>
                                          </p:tavLst>
                                        </p:anim>
                                        <p:anim calcmode="lin" valueType="num">
                                          <p:cBhvr additive="base">
                                            <p:cTn id="64" dur="200" fill="hold"/>
                                            <p:tgtEl>
                                              <p:spTgt spid="20"/>
                                            </p:tgtEl>
                                            <p:attrNameLst>
                                              <p:attrName>ppt_y</p:attrName>
                                            </p:attrNameLst>
                                          </p:cBhvr>
                                          <p:tavLst>
                                            <p:tav tm="0">
                                              <p:val>
                                                <p:strVal val="#ppt_y"/>
                                              </p:val>
                                            </p:tav>
                                            <p:tav tm="100000">
                                              <p:val>
                                                <p:strVal val="#ppt_y"/>
                                              </p:val>
                                            </p:tav>
                                          </p:tavLst>
                                        </p:anim>
                                      </p:childTnLst>
                                    </p:cTn>
                                  </p:par>
                                </p:childTnLst>
                              </p:cTn>
                            </p:par>
                            <p:par>
                              <p:cTn id="65" fill="hold">
                                <p:stCondLst>
                                  <p:cond delay="2500"/>
                                </p:stCondLst>
                                <p:childTnLst>
                                  <p:par>
                                    <p:cTn id="66" presetID="53" presetClass="entr" presetSubtype="16" fill="hold" grpId="0" nodeType="afterEffect">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cBhvr>
                                            <p:cTn id="68" dur="200" fill="hold"/>
                                            <p:tgtEl>
                                              <p:spTgt spid="21"/>
                                            </p:tgtEl>
                                            <p:attrNameLst>
                                              <p:attrName>ppt_w</p:attrName>
                                            </p:attrNameLst>
                                          </p:cBhvr>
                                          <p:tavLst>
                                            <p:tav tm="0">
                                              <p:val>
                                                <p:fltVal val="0"/>
                                              </p:val>
                                            </p:tav>
                                            <p:tav tm="100000">
                                              <p:val>
                                                <p:strVal val="#ppt_w"/>
                                              </p:val>
                                            </p:tav>
                                          </p:tavLst>
                                        </p:anim>
                                        <p:anim calcmode="lin" valueType="num">
                                          <p:cBhvr>
                                            <p:cTn id="69" dur="200" fill="hold"/>
                                            <p:tgtEl>
                                              <p:spTgt spid="21"/>
                                            </p:tgtEl>
                                            <p:attrNameLst>
                                              <p:attrName>ppt_h</p:attrName>
                                            </p:attrNameLst>
                                          </p:cBhvr>
                                          <p:tavLst>
                                            <p:tav tm="0">
                                              <p:val>
                                                <p:fltVal val="0"/>
                                              </p:val>
                                            </p:tav>
                                            <p:tav tm="100000">
                                              <p:val>
                                                <p:strVal val="#ppt_h"/>
                                              </p:val>
                                            </p:tav>
                                          </p:tavLst>
                                        </p:anim>
                                        <p:animEffect transition="in" filter="fade">
                                          <p:cBhvr>
                                            <p:cTn id="70" dur="2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8" grpId="0" animBg="1"/>
          <p:bldP spid="29" grpId="0" animBg="1"/>
          <p:bldP spid="15" grpId="0" animBg="1"/>
          <p:bldP spid="24" grpId="0" animBg="1"/>
          <p:bldP spid="12" grpId="0"/>
          <p:bldP spid="13" grpId="0"/>
          <p:bldP spid="17" grpId="0" animBg="1"/>
          <p:bldP spid="18" grpId="0"/>
          <p:bldP spid="20" grpId="0" animBg="1"/>
          <p:bldP spid="21"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p:cNvSpPr txBox="1"/>
          <p:nvPr/>
        </p:nvSpPr>
        <p:spPr>
          <a:xfrm>
            <a:off x="611560" y="175643"/>
            <a:ext cx="230425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200" dirty="0">
                <a:solidFill>
                  <a:srgbClr val="404040"/>
                </a:solidFill>
                <a:latin typeface="微软雅黑" panose="020B0503020204020204" pitchFamily="34" charset="-122"/>
                <a:ea typeface="微软雅黑" panose="020B0503020204020204" pitchFamily="34" charset="-122"/>
              </a:rPr>
              <a:t>3.2</a:t>
            </a:r>
            <a:r>
              <a:rPr lang="zh-CN" altLang="en-US" sz="2200" dirty="0">
                <a:solidFill>
                  <a:srgbClr val="404040"/>
                </a:solidFill>
                <a:latin typeface="微软雅黑" panose="020B0503020204020204" pitchFamily="34" charset="-122"/>
                <a:ea typeface="微软雅黑" panose="020B0503020204020204" pitchFamily="34" charset="-122"/>
              </a:rPr>
              <a:t> </a:t>
            </a:r>
            <a:r>
              <a:rPr lang="zh-CN" altLang="en-GB" sz="2200" dirty="0">
                <a:solidFill>
                  <a:srgbClr val="404040"/>
                </a:solidFill>
                <a:latin typeface="微软雅黑" panose="020B0503020204020204" pitchFamily="34" charset="-122"/>
                <a:ea typeface="微软雅黑" panose="020B0503020204020204" pitchFamily="34" charset="-122"/>
              </a:rPr>
              <a:t>作品</a:t>
            </a:r>
            <a:r>
              <a:rPr lang="zh-CN" altLang="en-US" sz="2200" dirty="0">
                <a:solidFill>
                  <a:srgbClr val="404040"/>
                </a:solidFill>
                <a:latin typeface="微软雅黑" panose="020B0503020204020204" pitchFamily="34" charset="-122"/>
                <a:ea typeface="微软雅黑" panose="020B0503020204020204" pitchFamily="34" charset="-122"/>
              </a:rPr>
              <a:t>特色</a:t>
            </a:r>
            <a:endParaRPr lang="zh-CN" altLang="en-GB" sz="2200" dirty="0">
              <a:solidFill>
                <a:srgbClr val="404040"/>
              </a:solidFill>
              <a:latin typeface="微软雅黑" panose="020B0503020204020204" pitchFamily="34" charset="-122"/>
              <a:ea typeface="微软雅黑" panose="020B0503020204020204" pitchFamily="34" charset="-122"/>
            </a:endParaRPr>
          </a:p>
        </p:txBody>
      </p:sp>
      <p:sp>
        <p:nvSpPr>
          <p:cNvPr id="72" name="等腰三角形 71"/>
          <p:cNvSpPr/>
          <p:nvPr/>
        </p:nvSpPr>
        <p:spPr>
          <a:xfrm rot="10800000" flipH="1">
            <a:off x="-4477" y="-40970"/>
            <a:ext cx="691465" cy="596090"/>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nvSpPr>
        <p:spPr>
          <a:xfrm rot="16200000">
            <a:off x="8493996" y="4492006"/>
            <a:ext cx="696704" cy="600607"/>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itle 1">
            <a:extLst>
              <a:ext uri="{FF2B5EF4-FFF2-40B4-BE49-F238E27FC236}">
                <a16:creationId xmlns:a16="http://schemas.microsoft.com/office/drawing/2014/main" id="{9E0BC422-D140-F240-A181-07F401B4388E}"/>
              </a:ext>
            </a:extLst>
          </p:cNvPr>
          <p:cNvSpPr txBox="1"/>
          <p:nvPr/>
        </p:nvSpPr>
        <p:spPr>
          <a:xfrm>
            <a:off x="6012160" y="-98929"/>
            <a:ext cx="4355394" cy="54914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200" dirty="0">
                <a:solidFill>
                  <a:srgbClr val="404040"/>
                </a:solidFill>
                <a:latin typeface="微软雅黑" panose="020B0503020204020204" pitchFamily="34" charset="-122"/>
                <a:ea typeface="微软雅黑" panose="020B0503020204020204" pitchFamily="34" charset="-122"/>
              </a:rPr>
              <a:t>全球人口老龄化数据的时空及动态可视化展示</a:t>
            </a:r>
          </a:p>
        </p:txBody>
      </p:sp>
      <p:pic>
        <p:nvPicPr>
          <p:cNvPr id="4" name="图片 3">
            <a:extLst>
              <a:ext uri="{FF2B5EF4-FFF2-40B4-BE49-F238E27FC236}">
                <a16:creationId xmlns:a16="http://schemas.microsoft.com/office/drawing/2014/main" id="{98D85F39-6BC1-394D-8CE1-5680956AE3A8}"/>
              </a:ext>
            </a:extLst>
          </p:cNvPr>
          <p:cNvPicPr>
            <a:picLocks noChangeAspect="1"/>
          </p:cNvPicPr>
          <p:nvPr/>
        </p:nvPicPr>
        <p:blipFill>
          <a:blip r:embed="rId2"/>
          <a:stretch>
            <a:fillRect/>
          </a:stretch>
        </p:blipFill>
        <p:spPr>
          <a:xfrm>
            <a:off x="1536829" y="723917"/>
            <a:ext cx="6070339" cy="31612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 name="文本框 54">
            <a:extLst>
              <a:ext uri="{FF2B5EF4-FFF2-40B4-BE49-F238E27FC236}">
                <a16:creationId xmlns:a16="http://schemas.microsoft.com/office/drawing/2014/main" id="{666E8952-3E40-1440-B2FA-29670D1A2E24}"/>
              </a:ext>
            </a:extLst>
          </p:cNvPr>
          <p:cNvSpPr txBox="1"/>
          <p:nvPr/>
        </p:nvSpPr>
        <p:spPr>
          <a:xfrm>
            <a:off x="1548243" y="4199822"/>
            <a:ext cx="3859759" cy="58105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分析库设计</a:t>
            </a:r>
          </a:p>
        </p:txBody>
      </p:sp>
    </p:spTree>
    <p:extLst>
      <p:ext uri="{BB962C8B-B14F-4D97-AF65-F5344CB8AC3E}">
        <p14:creationId xmlns:p14="http://schemas.microsoft.com/office/powerpoint/2010/main" val="2447464027"/>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2BD5738-3533-9747-B4E0-68C3F67EF913}"/>
              </a:ext>
            </a:extLst>
          </p:cNvPr>
          <p:cNvPicPr>
            <a:picLocks noChangeAspect="1"/>
          </p:cNvPicPr>
          <p:nvPr/>
        </p:nvPicPr>
        <p:blipFill>
          <a:blip r:embed="rId2"/>
          <a:stretch>
            <a:fillRect/>
          </a:stretch>
        </p:blipFill>
        <p:spPr>
          <a:xfrm>
            <a:off x="1619672" y="699542"/>
            <a:ext cx="5976664" cy="31485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1" name="Title 1"/>
          <p:cNvSpPr txBox="1"/>
          <p:nvPr/>
        </p:nvSpPr>
        <p:spPr>
          <a:xfrm>
            <a:off x="611560" y="175643"/>
            <a:ext cx="230425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200" dirty="0">
                <a:solidFill>
                  <a:srgbClr val="404040"/>
                </a:solidFill>
                <a:latin typeface="微软雅黑" panose="020B0503020204020204" pitchFamily="34" charset="-122"/>
                <a:ea typeface="微软雅黑" panose="020B0503020204020204" pitchFamily="34" charset="-122"/>
              </a:rPr>
              <a:t>3.2</a:t>
            </a:r>
            <a:r>
              <a:rPr lang="zh-CN" altLang="en-US" sz="2200" dirty="0">
                <a:solidFill>
                  <a:srgbClr val="404040"/>
                </a:solidFill>
                <a:latin typeface="微软雅黑" panose="020B0503020204020204" pitchFamily="34" charset="-122"/>
                <a:ea typeface="微软雅黑" panose="020B0503020204020204" pitchFamily="34" charset="-122"/>
              </a:rPr>
              <a:t> </a:t>
            </a:r>
            <a:r>
              <a:rPr lang="zh-CN" altLang="en-GB" sz="2200" dirty="0">
                <a:solidFill>
                  <a:srgbClr val="404040"/>
                </a:solidFill>
                <a:latin typeface="微软雅黑" panose="020B0503020204020204" pitchFamily="34" charset="-122"/>
                <a:ea typeface="微软雅黑" panose="020B0503020204020204" pitchFamily="34" charset="-122"/>
              </a:rPr>
              <a:t>作品</a:t>
            </a:r>
            <a:r>
              <a:rPr lang="zh-CN" altLang="en-US" sz="2200" dirty="0">
                <a:solidFill>
                  <a:srgbClr val="404040"/>
                </a:solidFill>
                <a:latin typeface="微软雅黑" panose="020B0503020204020204" pitchFamily="34" charset="-122"/>
                <a:ea typeface="微软雅黑" panose="020B0503020204020204" pitchFamily="34" charset="-122"/>
              </a:rPr>
              <a:t>特色</a:t>
            </a:r>
            <a:endParaRPr lang="zh-CN" altLang="en-GB" sz="2200" dirty="0">
              <a:solidFill>
                <a:srgbClr val="404040"/>
              </a:solidFill>
              <a:latin typeface="微软雅黑" panose="020B0503020204020204" pitchFamily="34" charset="-122"/>
              <a:ea typeface="微软雅黑" panose="020B0503020204020204" pitchFamily="34" charset="-122"/>
            </a:endParaRPr>
          </a:p>
        </p:txBody>
      </p:sp>
      <p:sp>
        <p:nvSpPr>
          <p:cNvPr id="72" name="等腰三角形 71"/>
          <p:cNvSpPr/>
          <p:nvPr/>
        </p:nvSpPr>
        <p:spPr>
          <a:xfrm rot="10800000" flipH="1">
            <a:off x="-4477" y="-40970"/>
            <a:ext cx="691465" cy="596090"/>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nvSpPr>
        <p:spPr>
          <a:xfrm rot="16200000">
            <a:off x="8493996" y="4492006"/>
            <a:ext cx="696704" cy="600607"/>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itle 1">
            <a:extLst>
              <a:ext uri="{FF2B5EF4-FFF2-40B4-BE49-F238E27FC236}">
                <a16:creationId xmlns:a16="http://schemas.microsoft.com/office/drawing/2014/main" id="{9E0BC422-D140-F240-A181-07F401B4388E}"/>
              </a:ext>
            </a:extLst>
          </p:cNvPr>
          <p:cNvSpPr txBox="1"/>
          <p:nvPr/>
        </p:nvSpPr>
        <p:spPr>
          <a:xfrm>
            <a:off x="6012160" y="-98929"/>
            <a:ext cx="4355394" cy="54914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200" dirty="0">
                <a:solidFill>
                  <a:srgbClr val="404040"/>
                </a:solidFill>
                <a:latin typeface="微软雅黑" panose="020B0503020204020204" pitchFamily="34" charset="-122"/>
                <a:ea typeface="微软雅黑" panose="020B0503020204020204" pitchFamily="34" charset="-122"/>
              </a:rPr>
              <a:t>全球人口老龄化数据的时空及动态可视化展示</a:t>
            </a:r>
          </a:p>
        </p:txBody>
      </p:sp>
      <p:sp>
        <p:nvSpPr>
          <p:cNvPr id="55" name="文本框 54">
            <a:extLst>
              <a:ext uri="{FF2B5EF4-FFF2-40B4-BE49-F238E27FC236}">
                <a16:creationId xmlns:a16="http://schemas.microsoft.com/office/drawing/2014/main" id="{666E8952-3E40-1440-B2FA-29670D1A2E24}"/>
              </a:ext>
            </a:extLst>
          </p:cNvPr>
          <p:cNvSpPr txBox="1"/>
          <p:nvPr/>
        </p:nvSpPr>
        <p:spPr>
          <a:xfrm>
            <a:off x="1619672" y="4277519"/>
            <a:ext cx="3859759" cy="58105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多元时空动态对比</a:t>
            </a:r>
          </a:p>
        </p:txBody>
      </p:sp>
    </p:spTree>
    <p:extLst>
      <p:ext uri="{BB962C8B-B14F-4D97-AF65-F5344CB8AC3E}">
        <p14:creationId xmlns:p14="http://schemas.microsoft.com/office/powerpoint/2010/main" val="3567938180"/>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58F03BC-FB83-9845-8C69-FF31D0C22CCF}"/>
              </a:ext>
            </a:extLst>
          </p:cNvPr>
          <p:cNvPicPr>
            <a:picLocks noChangeAspect="1"/>
          </p:cNvPicPr>
          <p:nvPr/>
        </p:nvPicPr>
        <p:blipFill>
          <a:blip r:embed="rId2"/>
          <a:stretch>
            <a:fillRect/>
          </a:stretch>
        </p:blipFill>
        <p:spPr>
          <a:xfrm>
            <a:off x="1478930" y="666827"/>
            <a:ext cx="6186140" cy="32296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1" name="Title 1"/>
          <p:cNvSpPr txBox="1"/>
          <p:nvPr/>
        </p:nvSpPr>
        <p:spPr>
          <a:xfrm>
            <a:off x="611560" y="175643"/>
            <a:ext cx="230425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200" dirty="0">
                <a:solidFill>
                  <a:srgbClr val="404040"/>
                </a:solidFill>
                <a:latin typeface="微软雅黑" panose="020B0503020204020204" pitchFamily="34" charset="-122"/>
                <a:ea typeface="微软雅黑" panose="020B0503020204020204" pitchFamily="34" charset="-122"/>
              </a:rPr>
              <a:t>3.2</a:t>
            </a:r>
            <a:r>
              <a:rPr lang="zh-CN" altLang="en-US" sz="2200" dirty="0">
                <a:solidFill>
                  <a:srgbClr val="404040"/>
                </a:solidFill>
                <a:latin typeface="微软雅黑" panose="020B0503020204020204" pitchFamily="34" charset="-122"/>
                <a:ea typeface="微软雅黑" panose="020B0503020204020204" pitchFamily="34" charset="-122"/>
              </a:rPr>
              <a:t> </a:t>
            </a:r>
            <a:r>
              <a:rPr lang="zh-CN" altLang="en-GB" sz="2200" dirty="0">
                <a:solidFill>
                  <a:srgbClr val="404040"/>
                </a:solidFill>
                <a:latin typeface="微软雅黑" panose="020B0503020204020204" pitchFamily="34" charset="-122"/>
                <a:ea typeface="微软雅黑" panose="020B0503020204020204" pitchFamily="34" charset="-122"/>
              </a:rPr>
              <a:t>作品</a:t>
            </a:r>
            <a:r>
              <a:rPr lang="zh-CN" altLang="en-US" sz="2200" dirty="0">
                <a:solidFill>
                  <a:srgbClr val="404040"/>
                </a:solidFill>
                <a:latin typeface="微软雅黑" panose="020B0503020204020204" pitchFamily="34" charset="-122"/>
                <a:ea typeface="微软雅黑" panose="020B0503020204020204" pitchFamily="34" charset="-122"/>
              </a:rPr>
              <a:t>特色</a:t>
            </a:r>
            <a:endParaRPr lang="zh-CN" altLang="en-GB" sz="2200" dirty="0">
              <a:solidFill>
                <a:srgbClr val="404040"/>
              </a:solidFill>
              <a:latin typeface="微软雅黑" panose="020B0503020204020204" pitchFamily="34" charset="-122"/>
              <a:ea typeface="微软雅黑" panose="020B0503020204020204" pitchFamily="34" charset="-122"/>
            </a:endParaRPr>
          </a:p>
        </p:txBody>
      </p:sp>
      <p:sp>
        <p:nvSpPr>
          <p:cNvPr id="72" name="等腰三角形 71"/>
          <p:cNvSpPr/>
          <p:nvPr/>
        </p:nvSpPr>
        <p:spPr>
          <a:xfrm rot="10800000" flipH="1">
            <a:off x="-4477" y="-40970"/>
            <a:ext cx="691465" cy="596090"/>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nvSpPr>
        <p:spPr>
          <a:xfrm rot="16200000">
            <a:off x="8493996" y="4492006"/>
            <a:ext cx="696704" cy="600607"/>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itle 1">
            <a:extLst>
              <a:ext uri="{FF2B5EF4-FFF2-40B4-BE49-F238E27FC236}">
                <a16:creationId xmlns:a16="http://schemas.microsoft.com/office/drawing/2014/main" id="{9E0BC422-D140-F240-A181-07F401B4388E}"/>
              </a:ext>
            </a:extLst>
          </p:cNvPr>
          <p:cNvSpPr txBox="1"/>
          <p:nvPr/>
        </p:nvSpPr>
        <p:spPr>
          <a:xfrm>
            <a:off x="6012160" y="-98929"/>
            <a:ext cx="4355394" cy="54914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200" dirty="0">
                <a:solidFill>
                  <a:srgbClr val="404040"/>
                </a:solidFill>
                <a:latin typeface="微软雅黑" panose="020B0503020204020204" pitchFamily="34" charset="-122"/>
                <a:ea typeface="微软雅黑" panose="020B0503020204020204" pitchFamily="34" charset="-122"/>
              </a:rPr>
              <a:t>全球人口老龄化数据的时空及动态可视化展示</a:t>
            </a:r>
          </a:p>
        </p:txBody>
      </p:sp>
      <p:sp>
        <p:nvSpPr>
          <p:cNvPr id="55" name="文本框 54">
            <a:extLst>
              <a:ext uri="{FF2B5EF4-FFF2-40B4-BE49-F238E27FC236}">
                <a16:creationId xmlns:a16="http://schemas.microsoft.com/office/drawing/2014/main" id="{666E8952-3E40-1440-B2FA-29670D1A2E24}"/>
              </a:ext>
            </a:extLst>
          </p:cNvPr>
          <p:cNvSpPr txBox="1"/>
          <p:nvPr/>
        </p:nvSpPr>
        <p:spPr>
          <a:xfrm>
            <a:off x="1478930" y="4211252"/>
            <a:ext cx="3859759" cy="58105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人口大事纪</a:t>
            </a:r>
          </a:p>
        </p:txBody>
      </p:sp>
    </p:spTree>
    <p:extLst>
      <p:ext uri="{BB962C8B-B14F-4D97-AF65-F5344CB8AC3E}">
        <p14:creationId xmlns:p14="http://schemas.microsoft.com/office/powerpoint/2010/main" val="2871636676"/>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E35C881-6FDD-A94C-8EE3-677F00CD5E8F}"/>
              </a:ext>
            </a:extLst>
          </p:cNvPr>
          <p:cNvPicPr>
            <a:picLocks noChangeAspect="1"/>
          </p:cNvPicPr>
          <p:nvPr/>
        </p:nvPicPr>
        <p:blipFill>
          <a:blip r:embed="rId2"/>
          <a:stretch>
            <a:fillRect/>
          </a:stretch>
        </p:blipFill>
        <p:spPr>
          <a:xfrm>
            <a:off x="1459508" y="697734"/>
            <a:ext cx="6186140" cy="32296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1" name="Title 1"/>
          <p:cNvSpPr txBox="1"/>
          <p:nvPr/>
        </p:nvSpPr>
        <p:spPr>
          <a:xfrm>
            <a:off x="611560" y="175643"/>
            <a:ext cx="230425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200" dirty="0">
                <a:solidFill>
                  <a:srgbClr val="404040"/>
                </a:solidFill>
                <a:latin typeface="微软雅黑" panose="020B0503020204020204" pitchFamily="34" charset="-122"/>
                <a:ea typeface="微软雅黑" panose="020B0503020204020204" pitchFamily="34" charset="-122"/>
              </a:rPr>
              <a:t>3.2</a:t>
            </a:r>
            <a:r>
              <a:rPr lang="zh-CN" altLang="en-US" sz="2200" dirty="0">
                <a:solidFill>
                  <a:srgbClr val="404040"/>
                </a:solidFill>
                <a:latin typeface="微软雅黑" panose="020B0503020204020204" pitchFamily="34" charset="-122"/>
                <a:ea typeface="微软雅黑" panose="020B0503020204020204" pitchFamily="34" charset="-122"/>
              </a:rPr>
              <a:t> </a:t>
            </a:r>
            <a:r>
              <a:rPr lang="zh-CN" altLang="en-GB" sz="2200" dirty="0">
                <a:solidFill>
                  <a:srgbClr val="404040"/>
                </a:solidFill>
                <a:latin typeface="微软雅黑" panose="020B0503020204020204" pitchFamily="34" charset="-122"/>
                <a:ea typeface="微软雅黑" panose="020B0503020204020204" pitchFamily="34" charset="-122"/>
              </a:rPr>
              <a:t>作品</a:t>
            </a:r>
            <a:r>
              <a:rPr lang="zh-CN" altLang="en-US" sz="2200" dirty="0">
                <a:solidFill>
                  <a:srgbClr val="404040"/>
                </a:solidFill>
                <a:latin typeface="微软雅黑" panose="020B0503020204020204" pitchFamily="34" charset="-122"/>
                <a:ea typeface="微软雅黑" panose="020B0503020204020204" pitchFamily="34" charset="-122"/>
              </a:rPr>
              <a:t>特色</a:t>
            </a:r>
            <a:endParaRPr lang="zh-CN" altLang="en-GB" sz="2200" dirty="0">
              <a:solidFill>
                <a:srgbClr val="404040"/>
              </a:solidFill>
              <a:latin typeface="微软雅黑" panose="020B0503020204020204" pitchFamily="34" charset="-122"/>
              <a:ea typeface="微软雅黑" panose="020B0503020204020204" pitchFamily="34" charset="-122"/>
            </a:endParaRPr>
          </a:p>
        </p:txBody>
      </p:sp>
      <p:sp>
        <p:nvSpPr>
          <p:cNvPr id="72" name="等腰三角形 71"/>
          <p:cNvSpPr/>
          <p:nvPr/>
        </p:nvSpPr>
        <p:spPr>
          <a:xfrm rot="10800000" flipH="1">
            <a:off x="-4477" y="-40970"/>
            <a:ext cx="691465" cy="596090"/>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nvSpPr>
        <p:spPr>
          <a:xfrm rot="16200000">
            <a:off x="8493996" y="4492006"/>
            <a:ext cx="696704" cy="600607"/>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itle 1">
            <a:extLst>
              <a:ext uri="{FF2B5EF4-FFF2-40B4-BE49-F238E27FC236}">
                <a16:creationId xmlns:a16="http://schemas.microsoft.com/office/drawing/2014/main" id="{9E0BC422-D140-F240-A181-07F401B4388E}"/>
              </a:ext>
            </a:extLst>
          </p:cNvPr>
          <p:cNvSpPr txBox="1"/>
          <p:nvPr/>
        </p:nvSpPr>
        <p:spPr>
          <a:xfrm>
            <a:off x="6012160" y="-98929"/>
            <a:ext cx="4355394" cy="54914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200" dirty="0">
                <a:solidFill>
                  <a:srgbClr val="404040"/>
                </a:solidFill>
                <a:latin typeface="微软雅黑" panose="020B0503020204020204" pitchFamily="34" charset="-122"/>
                <a:ea typeface="微软雅黑" panose="020B0503020204020204" pitchFamily="34" charset="-122"/>
              </a:rPr>
              <a:t>全球人口老龄化数据的时空及动态可视化展示</a:t>
            </a:r>
          </a:p>
        </p:txBody>
      </p:sp>
      <p:sp>
        <p:nvSpPr>
          <p:cNvPr id="55" name="文本框 54">
            <a:extLst>
              <a:ext uri="{FF2B5EF4-FFF2-40B4-BE49-F238E27FC236}">
                <a16:creationId xmlns:a16="http://schemas.microsoft.com/office/drawing/2014/main" id="{666E8952-3E40-1440-B2FA-29670D1A2E24}"/>
              </a:ext>
            </a:extLst>
          </p:cNvPr>
          <p:cNvSpPr txBox="1"/>
          <p:nvPr/>
        </p:nvSpPr>
        <p:spPr>
          <a:xfrm>
            <a:off x="1459508" y="4211252"/>
            <a:ext cx="3859759" cy="58105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老龄化应对措施</a:t>
            </a:r>
          </a:p>
        </p:txBody>
      </p:sp>
    </p:spTree>
    <p:extLst>
      <p:ext uri="{BB962C8B-B14F-4D97-AF65-F5344CB8AC3E}">
        <p14:creationId xmlns:p14="http://schemas.microsoft.com/office/powerpoint/2010/main" val="1326914580"/>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777AA80-7980-AF4D-A1B6-684E93DF6194}"/>
              </a:ext>
            </a:extLst>
          </p:cNvPr>
          <p:cNvPicPr>
            <a:picLocks noChangeAspect="1"/>
          </p:cNvPicPr>
          <p:nvPr/>
        </p:nvPicPr>
        <p:blipFill>
          <a:blip r:embed="rId2"/>
          <a:stretch>
            <a:fillRect/>
          </a:stretch>
        </p:blipFill>
        <p:spPr>
          <a:xfrm>
            <a:off x="1331640" y="697112"/>
            <a:ext cx="6306656" cy="3273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1" name="Title 1"/>
          <p:cNvSpPr txBox="1"/>
          <p:nvPr/>
        </p:nvSpPr>
        <p:spPr>
          <a:xfrm>
            <a:off x="611560" y="175643"/>
            <a:ext cx="230425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200" dirty="0">
                <a:solidFill>
                  <a:srgbClr val="404040"/>
                </a:solidFill>
                <a:latin typeface="微软雅黑" panose="020B0503020204020204" pitchFamily="34" charset="-122"/>
                <a:ea typeface="微软雅黑" panose="020B0503020204020204" pitchFamily="34" charset="-122"/>
              </a:rPr>
              <a:t>3.2</a:t>
            </a:r>
            <a:r>
              <a:rPr lang="zh-CN" altLang="en-US" sz="2200" dirty="0">
                <a:solidFill>
                  <a:srgbClr val="404040"/>
                </a:solidFill>
                <a:latin typeface="微软雅黑" panose="020B0503020204020204" pitchFamily="34" charset="-122"/>
                <a:ea typeface="微软雅黑" panose="020B0503020204020204" pitchFamily="34" charset="-122"/>
              </a:rPr>
              <a:t> </a:t>
            </a:r>
            <a:r>
              <a:rPr lang="zh-CN" altLang="en-GB" sz="2200" dirty="0">
                <a:solidFill>
                  <a:srgbClr val="404040"/>
                </a:solidFill>
                <a:latin typeface="微软雅黑" panose="020B0503020204020204" pitchFamily="34" charset="-122"/>
                <a:ea typeface="微软雅黑" panose="020B0503020204020204" pitchFamily="34" charset="-122"/>
              </a:rPr>
              <a:t>作品</a:t>
            </a:r>
            <a:r>
              <a:rPr lang="zh-CN" altLang="en-US" sz="2200" dirty="0">
                <a:solidFill>
                  <a:srgbClr val="404040"/>
                </a:solidFill>
                <a:latin typeface="微软雅黑" panose="020B0503020204020204" pitchFamily="34" charset="-122"/>
                <a:ea typeface="微软雅黑" panose="020B0503020204020204" pitchFamily="34" charset="-122"/>
              </a:rPr>
              <a:t>特色</a:t>
            </a:r>
            <a:endParaRPr lang="zh-CN" altLang="en-GB" sz="2200" dirty="0">
              <a:solidFill>
                <a:srgbClr val="404040"/>
              </a:solidFill>
              <a:latin typeface="微软雅黑" panose="020B0503020204020204" pitchFamily="34" charset="-122"/>
              <a:ea typeface="微软雅黑" panose="020B0503020204020204" pitchFamily="34" charset="-122"/>
            </a:endParaRPr>
          </a:p>
        </p:txBody>
      </p:sp>
      <p:sp>
        <p:nvSpPr>
          <p:cNvPr id="72" name="等腰三角形 71"/>
          <p:cNvSpPr/>
          <p:nvPr/>
        </p:nvSpPr>
        <p:spPr>
          <a:xfrm rot="10800000" flipH="1">
            <a:off x="-4477" y="-40970"/>
            <a:ext cx="691465" cy="596090"/>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nvSpPr>
        <p:spPr>
          <a:xfrm rot="16200000">
            <a:off x="8493996" y="4492006"/>
            <a:ext cx="696704" cy="600607"/>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itle 1">
            <a:extLst>
              <a:ext uri="{FF2B5EF4-FFF2-40B4-BE49-F238E27FC236}">
                <a16:creationId xmlns:a16="http://schemas.microsoft.com/office/drawing/2014/main" id="{9E0BC422-D140-F240-A181-07F401B4388E}"/>
              </a:ext>
            </a:extLst>
          </p:cNvPr>
          <p:cNvSpPr txBox="1"/>
          <p:nvPr/>
        </p:nvSpPr>
        <p:spPr>
          <a:xfrm>
            <a:off x="6012160" y="-98929"/>
            <a:ext cx="4355394" cy="54914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200" dirty="0">
                <a:solidFill>
                  <a:srgbClr val="404040"/>
                </a:solidFill>
                <a:latin typeface="微软雅黑" panose="020B0503020204020204" pitchFamily="34" charset="-122"/>
                <a:ea typeface="微软雅黑" panose="020B0503020204020204" pitchFamily="34" charset="-122"/>
              </a:rPr>
              <a:t>全球人口老龄化数据的时空及动态可视化展示</a:t>
            </a:r>
          </a:p>
        </p:txBody>
      </p:sp>
      <p:sp>
        <p:nvSpPr>
          <p:cNvPr id="55" name="文本框 54">
            <a:extLst>
              <a:ext uri="{FF2B5EF4-FFF2-40B4-BE49-F238E27FC236}">
                <a16:creationId xmlns:a16="http://schemas.microsoft.com/office/drawing/2014/main" id="{666E8952-3E40-1440-B2FA-29670D1A2E24}"/>
              </a:ext>
            </a:extLst>
          </p:cNvPr>
          <p:cNvSpPr txBox="1"/>
          <p:nvPr/>
        </p:nvSpPr>
        <p:spPr>
          <a:xfrm>
            <a:off x="1360250" y="4271922"/>
            <a:ext cx="3859759" cy="58105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舆情舆论呈现</a:t>
            </a:r>
          </a:p>
        </p:txBody>
      </p:sp>
    </p:spTree>
    <p:extLst>
      <p:ext uri="{BB962C8B-B14F-4D97-AF65-F5344CB8AC3E}">
        <p14:creationId xmlns:p14="http://schemas.microsoft.com/office/powerpoint/2010/main" val="3862890110"/>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9654"/>
            <a:ext cx="9144000" cy="5183154"/>
          </a:xfrm>
          <a:prstGeom prst="rect">
            <a:avLst/>
          </a:prstGeom>
          <a:solidFill>
            <a:srgbClr val="FEA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a:extLst>
              <a:ext uri="{FF2B5EF4-FFF2-40B4-BE49-F238E27FC236}">
                <a16:creationId xmlns:a16="http://schemas.microsoft.com/office/drawing/2014/main" id="{0E860362-CA91-664C-9220-F79F48ABE092}"/>
              </a:ext>
            </a:extLst>
          </p:cNvPr>
          <p:cNvGrpSpPr/>
          <p:nvPr/>
        </p:nvGrpSpPr>
        <p:grpSpPr>
          <a:xfrm>
            <a:off x="5153176" y="1628562"/>
            <a:ext cx="3919385" cy="2582878"/>
            <a:chOff x="4572000" y="1444257"/>
            <a:chExt cx="3322969" cy="3044546"/>
          </a:xfrm>
        </p:grpSpPr>
        <p:grpSp>
          <p:nvGrpSpPr>
            <p:cNvPr id="8" name="Group 5"/>
            <p:cNvGrpSpPr/>
            <p:nvPr/>
          </p:nvGrpSpPr>
          <p:grpSpPr>
            <a:xfrm>
              <a:off x="4572000" y="1444257"/>
              <a:ext cx="3322969" cy="530915"/>
              <a:chOff x="1598315" y="1418185"/>
              <a:chExt cx="4430626" cy="707886"/>
            </a:xfrm>
          </p:grpSpPr>
          <p:sp>
            <p:nvSpPr>
              <p:cNvPr id="24" name="TextBox 6"/>
              <p:cNvSpPr txBox="1"/>
              <p:nvPr/>
            </p:nvSpPr>
            <p:spPr>
              <a:xfrm>
                <a:off x="1598315" y="1418185"/>
                <a:ext cx="655949" cy="707886"/>
              </a:xfrm>
              <a:prstGeom prst="rect">
                <a:avLst/>
              </a:prstGeom>
              <a:noFill/>
            </p:spPr>
            <p:txBody>
              <a:bodyPr wrap="none" anchor="ctr">
                <a:normAutofit fontScale="70000" lnSpcReduction="20000"/>
              </a:bodyPr>
              <a:lstStyle/>
              <a:p>
                <a:r>
                  <a:rPr lang="en-US" altLang="zh-CN" sz="4000" dirty="0">
                    <a:latin typeface="Impact" panose="020B0806030902050204" pitchFamily="34" charset="0"/>
                  </a:rPr>
                  <a:t>01</a:t>
                </a:r>
              </a:p>
            </p:txBody>
          </p:sp>
          <p:grpSp>
            <p:nvGrpSpPr>
              <p:cNvPr id="25" name="Group 7"/>
              <p:cNvGrpSpPr/>
              <p:nvPr/>
            </p:nvGrpSpPr>
            <p:grpSpPr>
              <a:xfrm>
                <a:off x="1926289" y="1520347"/>
                <a:ext cx="4102652" cy="572149"/>
                <a:chOff x="3803756" y="695492"/>
                <a:chExt cx="4102652" cy="572149"/>
              </a:xfrm>
            </p:grpSpPr>
            <p:sp>
              <p:nvSpPr>
                <p:cNvPr id="26" name="TextBox 8"/>
                <p:cNvSpPr txBox="1"/>
                <p:nvPr/>
              </p:nvSpPr>
              <p:spPr>
                <a:xfrm>
                  <a:off x="3803756" y="695492"/>
                  <a:ext cx="3962574" cy="452151"/>
                </a:xfrm>
                <a:prstGeom prst="rect">
                  <a:avLst/>
                </a:prstGeom>
                <a:noFill/>
              </p:spPr>
              <p:txBody>
                <a:bodyPr wrap="none" lIns="360000" tIns="0" rIns="0" bIns="0" anchor="b" anchorCtr="0">
                  <a:noAutofit/>
                </a:bodyPr>
                <a:lstStyle/>
                <a:p>
                  <a:r>
                    <a:rPr lang="zh-CN" altLang="en-US" sz="2400" dirty="0"/>
                    <a:t>作品概述</a:t>
                  </a:r>
                </a:p>
              </p:txBody>
            </p:sp>
            <p:sp>
              <p:nvSpPr>
                <p:cNvPr id="27" name="TextBox 9"/>
                <p:cNvSpPr txBox="1"/>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endParaRPr lang="zh-CN" altLang="en-US" sz="1050" dirty="0"/>
                </a:p>
              </p:txBody>
            </p:sp>
          </p:grpSp>
        </p:grpSp>
        <p:grpSp>
          <p:nvGrpSpPr>
            <p:cNvPr id="9" name="Group 10"/>
            <p:cNvGrpSpPr/>
            <p:nvPr/>
          </p:nvGrpSpPr>
          <p:grpSpPr>
            <a:xfrm>
              <a:off x="4572000" y="2282134"/>
              <a:ext cx="3322969" cy="530915"/>
              <a:chOff x="1598315" y="2786337"/>
              <a:chExt cx="4430626" cy="707886"/>
            </a:xfrm>
          </p:grpSpPr>
          <p:sp>
            <p:nvSpPr>
              <p:cNvPr id="20" name="TextBox 11"/>
              <p:cNvSpPr txBox="1"/>
              <p:nvPr/>
            </p:nvSpPr>
            <p:spPr>
              <a:xfrm>
                <a:off x="1598315" y="2786337"/>
                <a:ext cx="718466" cy="707886"/>
              </a:xfrm>
              <a:prstGeom prst="rect">
                <a:avLst/>
              </a:prstGeom>
              <a:noFill/>
            </p:spPr>
            <p:txBody>
              <a:bodyPr wrap="none" anchor="ctr">
                <a:normAutofit fontScale="70000" lnSpcReduction="20000"/>
              </a:bodyPr>
              <a:lstStyle/>
              <a:p>
                <a:r>
                  <a:rPr lang="en-US" altLang="zh-CN" sz="4000" dirty="0">
                    <a:solidFill>
                      <a:srgbClr val="404040"/>
                    </a:solidFill>
                    <a:latin typeface="Impact" panose="020B0806030902050204" pitchFamily="34" charset="0"/>
                  </a:rPr>
                  <a:t>02</a:t>
                </a:r>
              </a:p>
            </p:txBody>
          </p:sp>
          <p:grpSp>
            <p:nvGrpSpPr>
              <p:cNvPr id="21" name="Group 12"/>
              <p:cNvGrpSpPr/>
              <p:nvPr/>
            </p:nvGrpSpPr>
            <p:grpSpPr>
              <a:xfrm>
                <a:off x="1956746" y="3106705"/>
                <a:ext cx="4072195" cy="353943"/>
                <a:chOff x="3834213" y="913698"/>
                <a:chExt cx="4072195" cy="353943"/>
              </a:xfrm>
            </p:grpSpPr>
            <p:sp>
              <p:nvSpPr>
                <p:cNvPr id="22" name="TextBox 13"/>
                <p:cNvSpPr txBox="1"/>
                <p:nvPr/>
              </p:nvSpPr>
              <p:spPr>
                <a:xfrm>
                  <a:off x="3834213" y="913698"/>
                  <a:ext cx="3962574" cy="242863"/>
                </a:xfrm>
                <a:prstGeom prst="rect">
                  <a:avLst/>
                </a:prstGeom>
                <a:noFill/>
              </p:spPr>
              <p:txBody>
                <a:bodyPr wrap="none" lIns="360000" tIns="0" rIns="0" bIns="0" anchor="b" anchorCtr="0">
                  <a:noAutofit/>
                </a:bodyPr>
                <a:lstStyle/>
                <a:p>
                  <a:r>
                    <a:rPr lang="zh-CN" altLang="en-US" sz="2400" dirty="0">
                      <a:solidFill>
                        <a:srgbClr val="404040"/>
                      </a:solidFill>
                    </a:rPr>
                    <a:t>设计方案</a:t>
                  </a:r>
                </a:p>
              </p:txBody>
            </p:sp>
            <p:sp>
              <p:nvSpPr>
                <p:cNvPr id="23" name="TextBox 14"/>
                <p:cNvSpPr txBox="1"/>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endParaRPr lang="zh-CN" altLang="en-US" sz="1050" dirty="0">
                    <a:solidFill>
                      <a:srgbClr val="404040"/>
                    </a:solidFill>
                  </a:endParaRPr>
                </a:p>
              </p:txBody>
            </p:sp>
          </p:grpSp>
        </p:grpSp>
        <p:grpSp>
          <p:nvGrpSpPr>
            <p:cNvPr id="10" name="Group 15"/>
            <p:cNvGrpSpPr/>
            <p:nvPr/>
          </p:nvGrpSpPr>
          <p:grpSpPr>
            <a:xfrm>
              <a:off x="4572000" y="3120010"/>
              <a:ext cx="3322969" cy="530915"/>
              <a:chOff x="1598315" y="4154489"/>
              <a:chExt cx="4430626" cy="707886"/>
            </a:xfrm>
          </p:grpSpPr>
          <p:sp>
            <p:nvSpPr>
              <p:cNvPr id="16" name="TextBox 16"/>
              <p:cNvSpPr txBox="1"/>
              <p:nvPr/>
            </p:nvSpPr>
            <p:spPr>
              <a:xfrm>
                <a:off x="1598315" y="4154489"/>
                <a:ext cx="732893" cy="707886"/>
              </a:xfrm>
              <a:prstGeom prst="rect">
                <a:avLst/>
              </a:prstGeom>
              <a:noFill/>
            </p:spPr>
            <p:txBody>
              <a:bodyPr wrap="none" anchor="ctr">
                <a:normAutofit fontScale="70000" lnSpcReduction="20000"/>
              </a:bodyPr>
              <a:lstStyle/>
              <a:p>
                <a:r>
                  <a:rPr lang="en-US" altLang="zh-CN" sz="4000">
                    <a:latin typeface="Impact" panose="020B0806030902050204" pitchFamily="34" charset="0"/>
                  </a:rPr>
                  <a:t>03</a:t>
                </a:r>
              </a:p>
            </p:txBody>
          </p:sp>
          <p:grpSp>
            <p:nvGrpSpPr>
              <p:cNvPr id="17" name="Group 17"/>
              <p:cNvGrpSpPr/>
              <p:nvPr/>
            </p:nvGrpSpPr>
            <p:grpSpPr>
              <a:xfrm>
                <a:off x="1926288" y="4464503"/>
                <a:ext cx="4102653" cy="364297"/>
                <a:chOff x="3803755" y="903344"/>
                <a:chExt cx="4102653" cy="364297"/>
              </a:xfrm>
            </p:grpSpPr>
            <p:sp>
              <p:nvSpPr>
                <p:cNvPr id="18" name="TextBox 18"/>
                <p:cNvSpPr txBox="1"/>
                <p:nvPr/>
              </p:nvSpPr>
              <p:spPr>
                <a:xfrm>
                  <a:off x="3803755" y="903344"/>
                  <a:ext cx="3962574" cy="242866"/>
                </a:xfrm>
                <a:prstGeom prst="rect">
                  <a:avLst/>
                </a:prstGeom>
                <a:noFill/>
              </p:spPr>
              <p:txBody>
                <a:bodyPr wrap="none" lIns="360000" tIns="0" rIns="0" bIns="0" anchor="b" anchorCtr="0">
                  <a:noAutofit/>
                </a:bodyPr>
                <a:lstStyle/>
                <a:p>
                  <a:r>
                    <a:rPr lang="zh-CN" altLang="en-US" sz="2400" dirty="0"/>
                    <a:t>技术与特色</a:t>
                  </a:r>
                </a:p>
              </p:txBody>
            </p:sp>
            <p:sp>
              <p:nvSpPr>
                <p:cNvPr id="19" name="TextBox 19"/>
                <p:cNvSpPr txBox="1"/>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endParaRPr lang="zh-CN" altLang="en-US" sz="1050" dirty="0"/>
                </a:p>
              </p:txBody>
            </p:sp>
          </p:grpSp>
        </p:grpSp>
        <p:grpSp>
          <p:nvGrpSpPr>
            <p:cNvPr id="11" name="Group 20"/>
            <p:cNvGrpSpPr/>
            <p:nvPr/>
          </p:nvGrpSpPr>
          <p:grpSpPr>
            <a:xfrm>
              <a:off x="4572000" y="3957888"/>
              <a:ext cx="3322969" cy="530915"/>
              <a:chOff x="1598315" y="5522641"/>
              <a:chExt cx="4430626" cy="707886"/>
            </a:xfrm>
          </p:grpSpPr>
          <p:sp>
            <p:nvSpPr>
              <p:cNvPr id="12" name="TextBox 21"/>
              <p:cNvSpPr txBox="1"/>
              <p:nvPr/>
            </p:nvSpPr>
            <p:spPr>
              <a:xfrm>
                <a:off x="1598315" y="5522641"/>
                <a:ext cx="716863" cy="707886"/>
              </a:xfrm>
              <a:prstGeom prst="rect">
                <a:avLst/>
              </a:prstGeom>
              <a:noFill/>
            </p:spPr>
            <p:txBody>
              <a:bodyPr wrap="none" anchor="ctr">
                <a:normAutofit fontScale="70000" lnSpcReduction="20000"/>
              </a:bodyPr>
              <a:lstStyle/>
              <a:p>
                <a:r>
                  <a:rPr lang="en-US" altLang="zh-CN" sz="4000">
                    <a:solidFill>
                      <a:srgbClr val="404040"/>
                    </a:solidFill>
                    <a:latin typeface="Impact" panose="020B0806030902050204" pitchFamily="34" charset="0"/>
                  </a:rPr>
                  <a:t>04</a:t>
                </a:r>
              </a:p>
            </p:txBody>
          </p:sp>
          <p:grpSp>
            <p:nvGrpSpPr>
              <p:cNvPr id="13" name="Group 22"/>
              <p:cNvGrpSpPr/>
              <p:nvPr/>
            </p:nvGrpSpPr>
            <p:grpSpPr>
              <a:xfrm>
                <a:off x="1947666" y="5876584"/>
                <a:ext cx="4081275" cy="320368"/>
                <a:chOff x="3825133" y="947273"/>
                <a:chExt cx="4081275" cy="320368"/>
              </a:xfrm>
            </p:grpSpPr>
            <p:sp>
              <p:nvSpPr>
                <p:cNvPr id="14" name="TextBox 23"/>
                <p:cNvSpPr txBox="1"/>
                <p:nvPr/>
              </p:nvSpPr>
              <p:spPr>
                <a:xfrm>
                  <a:off x="3825133" y="947275"/>
                  <a:ext cx="3962574" cy="320366"/>
                </a:xfrm>
                <a:prstGeom prst="rect">
                  <a:avLst/>
                </a:prstGeom>
                <a:noFill/>
              </p:spPr>
              <p:txBody>
                <a:bodyPr wrap="none" lIns="360000" tIns="0" rIns="0" bIns="0" anchor="b" anchorCtr="0">
                  <a:noAutofit/>
                </a:bodyPr>
                <a:lstStyle/>
                <a:p>
                  <a:r>
                    <a:rPr lang="zh-CN" altLang="en-US" sz="3600" b="1" dirty="0">
                      <a:solidFill>
                        <a:srgbClr val="404040"/>
                      </a:solidFill>
                    </a:rPr>
                    <a:t>效果呈现</a:t>
                  </a:r>
                </a:p>
              </p:txBody>
            </p:sp>
            <p:sp>
              <p:nvSpPr>
                <p:cNvPr id="15" name="TextBox 24"/>
                <p:cNvSpPr txBox="1"/>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endParaRPr lang="zh-CN" altLang="en-US" sz="1050" dirty="0">
                    <a:solidFill>
                      <a:srgbClr val="404040"/>
                    </a:solidFill>
                  </a:endParaRPr>
                </a:p>
              </p:txBody>
            </p:sp>
          </p:grpSp>
        </p:grpSp>
      </p:grpSp>
      <p:grpSp>
        <p:nvGrpSpPr>
          <p:cNvPr id="29" name="Group 2"/>
          <p:cNvGrpSpPr/>
          <p:nvPr/>
        </p:nvGrpSpPr>
        <p:grpSpPr>
          <a:xfrm>
            <a:off x="2483768" y="1923678"/>
            <a:ext cx="1778742" cy="1778742"/>
            <a:chOff x="990600" y="2044717"/>
            <a:chExt cx="2768566" cy="2768566"/>
          </a:xfrm>
        </p:grpSpPr>
        <p:sp>
          <p:nvSpPr>
            <p:cNvPr id="30" name="Diamond 5"/>
            <p:cNvSpPr/>
            <p:nvPr/>
          </p:nvSpPr>
          <p:spPr bwMode="auto">
            <a:xfrm>
              <a:off x="990600" y="2044717"/>
              <a:ext cx="2768566" cy="2768566"/>
            </a:xfrm>
            <a:prstGeom prst="diamond">
              <a:avLst/>
            </a:prstGeom>
            <a:solidFill>
              <a:srgbClr val="404040"/>
            </a:solidFill>
            <a:ln w="50800">
              <a:noFill/>
              <a:round/>
            </a:ln>
          </p:spPr>
          <p:txBody>
            <a:bodyPr anchor="ctr"/>
            <a:lstStyle/>
            <a:p>
              <a:pPr algn="ctr"/>
              <a:endParaRPr/>
            </a:p>
          </p:txBody>
        </p:sp>
        <p:grpSp>
          <p:nvGrpSpPr>
            <p:cNvPr id="31" name="Group 9"/>
            <p:cNvGrpSpPr/>
            <p:nvPr/>
          </p:nvGrpSpPr>
          <p:grpSpPr>
            <a:xfrm>
              <a:off x="1429100" y="2918362"/>
              <a:ext cx="1800200" cy="992584"/>
              <a:chOff x="2345143" y="2512160"/>
              <a:chExt cx="1800200" cy="992584"/>
            </a:xfrm>
          </p:grpSpPr>
          <p:sp>
            <p:nvSpPr>
              <p:cNvPr id="32" name="TextBox 7"/>
              <p:cNvSpPr txBox="1"/>
              <p:nvPr/>
            </p:nvSpPr>
            <p:spPr>
              <a:xfrm>
                <a:off x="2345143" y="2512160"/>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p>
            </p:txBody>
          </p:sp>
          <p:sp>
            <p:nvSpPr>
              <p:cNvPr id="33" name="TextBox 8"/>
              <p:cNvSpPr txBox="1"/>
              <p:nvPr/>
            </p:nvSpPr>
            <p:spPr>
              <a:xfrm>
                <a:off x="2345143" y="3289300"/>
                <a:ext cx="1800200" cy="215444"/>
              </a:xfrm>
              <a:prstGeom prst="rect">
                <a:avLst/>
              </a:prstGeom>
              <a:noFill/>
            </p:spPr>
            <p:txBody>
              <a:bodyPr wrap="square" lIns="0" tIns="0" rIns="0" bIns="0">
                <a:normAutofit fontScale="77500" lnSpcReduction="20000"/>
              </a:bodyPr>
              <a:lstStyle/>
              <a:p>
                <a:pPr algn="ctr"/>
                <a:r>
                  <a:rPr lang="en-US" altLang="zh-CN" sz="1400">
                    <a:solidFill>
                      <a:schemeClr val="bg1"/>
                    </a:solidFill>
                  </a:rPr>
                  <a:t>CONTENTS</a:t>
                </a:r>
              </a:p>
            </p:txBody>
          </p:sp>
        </p:grpSp>
      </p:grpSp>
      <p:grpSp>
        <p:nvGrpSpPr>
          <p:cNvPr id="34" name="组合 33"/>
          <p:cNvGrpSpPr/>
          <p:nvPr/>
        </p:nvGrpSpPr>
        <p:grpSpPr>
          <a:xfrm>
            <a:off x="-569147" y="-39654"/>
            <a:ext cx="5492751" cy="5491724"/>
            <a:chOff x="-53802" y="0"/>
            <a:chExt cx="7037562" cy="7036246"/>
          </a:xfrm>
        </p:grpSpPr>
        <p:sp>
          <p:nvSpPr>
            <p:cNvPr id="35" name="矩形 10"/>
            <p:cNvSpPr/>
            <p:nvPr/>
          </p:nvSpPr>
          <p:spPr>
            <a:xfrm>
              <a:off x="323528" y="0"/>
              <a:ext cx="6660232" cy="7036246"/>
            </a:xfrm>
            <a:custGeom>
              <a:avLst/>
              <a:gdLst>
                <a:gd name="connsiteX0" fmla="*/ 0 w 8147640"/>
                <a:gd name="connsiteY0" fmla="*/ 0 h 6100142"/>
                <a:gd name="connsiteX1" fmla="*/ 8147640 w 8147640"/>
                <a:gd name="connsiteY1" fmla="*/ 0 h 6100142"/>
                <a:gd name="connsiteX2" fmla="*/ 8147640 w 8147640"/>
                <a:gd name="connsiteY2" fmla="*/ 6100142 h 6100142"/>
                <a:gd name="connsiteX3" fmla="*/ 0 w 8147640"/>
                <a:gd name="connsiteY3" fmla="*/ 6100142 h 6100142"/>
                <a:gd name="connsiteX4" fmla="*/ 0 w 8147640"/>
                <a:gd name="connsiteY4" fmla="*/ 0 h 6100142"/>
                <a:gd name="connsiteX0-1" fmla="*/ 0 w 8147640"/>
                <a:gd name="connsiteY0-2" fmla="*/ 0 h 6100142"/>
                <a:gd name="connsiteX1-3" fmla="*/ 8147640 w 8147640"/>
                <a:gd name="connsiteY1-4" fmla="*/ 0 h 6100142"/>
                <a:gd name="connsiteX2-5" fmla="*/ 0 w 8147640"/>
                <a:gd name="connsiteY2-6" fmla="*/ 6100142 h 6100142"/>
                <a:gd name="connsiteX3-7" fmla="*/ 0 w 8147640"/>
                <a:gd name="connsiteY3-8" fmla="*/ 0 h 6100142"/>
              </a:gdLst>
              <a:ahLst/>
              <a:cxnLst>
                <a:cxn ang="0">
                  <a:pos x="connsiteX0-1" y="connsiteY0-2"/>
                </a:cxn>
                <a:cxn ang="0">
                  <a:pos x="connsiteX1-3" y="connsiteY1-4"/>
                </a:cxn>
                <a:cxn ang="0">
                  <a:pos x="connsiteX2-5" y="connsiteY2-6"/>
                </a:cxn>
                <a:cxn ang="0">
                  <a:pos x="connsiteX3-7" y="connsiteY3-8"/>
                </a:cxn>
              </a:cxnLst>
              <a:rect l="l" t="t" r="r" b="b"/>
              <a:pathLst>
                <a:path w="8147640" h="6100142">
                  <a:moveTo>
                    <a:pt x="0" y="0"/>
                  </a:moveTo>
                  <a:lnTo>
                    <a:pt x="8147640" y="0"/>
                  </a:lnTo>
                  <a:lnTo>
                    <a:pt x="0" y="6100142"/>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10"/>
            <p:cNvSpPr/>
            <p:nvPr/>
          </p:nvSpPr>
          <p:spPr>
            <a:xfrm>
              <a:off x="-53802" y="0"/>
              <a:ext cx="6660232" cy="7036246"/>
            </a:xfrm>
            <a:custGeom>
              <a:avLst/>
              <a:gdLst>
                <a:gd name="connsiteX0" fmla="*/ 0 w 8147640"/>
                <a:gd name="connsiteY0" fmla="*/ 0 h 6100142"/>
                <a:gd name="connsiteX1" fmla="*/ 8147640 w 8147640"/>
                <a:gd name="connsiteY1" fmla="*/ 0 h 6100142"/>
                <a:gd name="connsiteX2" fmla="*/ 8147640 w 8147640"/>
                <a:gd name="connsiteY2" fmla="*/ 6100142 h 6100142"/>
                <a:gd name="connsiteX3" fmla="*/ 0 w 8147640"/>
                <a:gd name="connsiteY3" fmla="*/ 6100142 h 6100142"/>
                <a:gd name="connsiteX4" fmla="*/ 0 w 8147640"/>
                <a:gd name="connsiteY4" fmla="*/ 0 h 6100142"/>
                <a:gd name="connsiteX0-1" fmla="*/ 0 w 8147640"/>
                <a:gd name="connsiteY0-2" fmla="*/ 0 h 6100142"/>
                <a:gd name="connsiteX1-3" fmla="*/ 8147640 w 8147640"/>
                <a:gd name="connsiteY1-4" fmla="*/ 0 h 6100142"/>
                <a:gd name="connsiteX2-5" fmla="*/ 0 w 8147640"/>
                <a:gd name="connsiteY2-6" fmla="*/ 6100142 h 6100142"/>
                <a:gd name="connsiteX3-7" fmla="*/ 0 w 8147640"/>
                <a:gd name="connsiteY3-8" fmla="*/ 0 h 6100142"/>
              </a:gdLst>
              <a:ahLst/>
              <a:cxnLst>
                <a:cxn ang="0">
                  <a:pos x="connsiteX0-1" y="connsiteY0-2"/>
                </a:cxn>
                <a:cxn ang="0">
                  <a:pos x="connsiteX1-3" y="connsiteY1-4"/>
                </a:cxn>
                <a:cxn ang="0">
                  <a:pos x="connsiteX2-5" y="connsiteY2-6"/>
                </a:cxn>
                <a:cxn ang="0">
                  <a:pos x="connsiteX3-7" y="connsiteY3-8"/>
                </a:cxn>
              </a:cxnLst>
              <a:rect l="l" t="t" r="r" b="b"/>
              <a:pathLst>
                <a:path w="8147640" h="6100142">
                  <a:moveTo>
                    <a:pt x="0" y="0"/>
                  </a:moveTo>
                  <a:lnTo>
                    <a:pt x="8147640" y="0"/>
                  </a:lnTo>
                  <a:lnTo>
                    <a:pt x="0" y="6100142"/>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等腰三角形 36"/>
          <p:cNvSpPr/>
          <p:nvPr/>
        </p:nvSpPr>
        <p:spPr>
          <a:xfrm rot="16200000">
            <a:off x="7794395" y="3777921"/>
            <a:ext cx="1488792" cy="1283441"/>
          </a:xfrm>
          <a:prstGeom prst="triangle">
            <a:avLst>
              <a:gd name="adj" fmla="val 0"/>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a:off x="-581297" y="915567"/>
            <a:ext cx="3926427" cy="4227934"/>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047424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51406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0"/>
          <p:cNvSpPr/>
          <p:nvPr/>
        </p:nvSpPr>
        <p:spPr>
          <a:xfrm flipH="1" flipV="1">
            <a:off x="2483768" y="-1892746"/>
            <a:ext cx="6660232" cy="7036246"/>
          </a:xfrm>
          <a:custGeom>
            <a:avLst/>
            <a:gdLst>
              <a:gd name="connsiteX0" fmla="*/ 0 w 8147640"/>
              <a:gd name="connsiteY0" fmla="*/ 0 h 6100142"/>
              <a:gd name="connsiteX1" fmla="*/ 8147640 w 8147640"/>
              <a:gd name="connsiteY1" fmla="*/ 0 h 6100142"/>
              <a:gd name="connsiteX2" fmla="*/ 8147640 w 8147640"/>
              <a:gd name="connsiteY2" fmla="*/ 6100142 h 6100142"/>
              <a:gd name="connsiteX3" fmla="*/ 0 w 8147640"/>
              <a:gd name="connsiteY3" fmla="*/ 6100142 h 6100142"/>
              <a:gd name="connsiteX4" fmla="*/ 0 w 8147640"/>
              <a:gd name="connsiteY4" fmla="*/ 0 h 6100142"/>
              <a:gd name="connsiteX0-1" fmla="*/ 0 w 8147640"/>
              <a:gd name="connsiteY0-2" fmla="*/ 0 h 6100142"/>
              <a:gd name="connsiteX1-3" fmla="*/ 8147640 w 8147640"/>
              <a:gd name="connsiteY1-4" fmla="*/ 0 h 6100142"/>
              <a:gd name="connsiteX2-5" fmla="*/ 0 w 8147640"/>
              <a:gd name="connsiteY2-6" fmla="*/ 6100142 h 6100142"/>
              <a:gd name="connsiteX3-7" fmla="*/ 0 w 8147640"/>
              <a:gd name="connsiteY3-8" fmla="*/ 0 h 6100142"/>
            </a:gdLst>
            <a:ahLst/>
            <a:cxnLst>
              <a:cxn ang="0">
                <a:pos x="connsiteX0-1" y="connsiteY0-2"/>
              </a:cxn>
              <a:cxn ang="0">
                <a:pos x="connsiteX1-3" y="connsiteY1-4"/>
              </a:cxn>
              <a:cxn ang="0">
                <a:pos x="connsiteX2-5" y="connsiteY2-6"/>
              </a:cxn>
              <a:cxn ang="0">
                <a:pos x="connsiteX3-7" y="connsiteY3-8"/>
              </a:cxn>
            </a:cxnLst>
            <a:rect l="l" t="t" r="r" b="b"/>
            <a:pathLst>
              <a:path w="8147640" h="6100142">
                <a:moveTo>
                  <a:pt x="0" y="0"/>
                </a:moveTo>
                <a:lnTo>
                  <a:pt x="8147640" y="0"/>
                </a:lnTo>
                <a:lnTo>
                  <a:pt x="0" y="6100142"/>
                </a:lnTo>
                <a:lnTo>
                  <a:pt x="0" y="0"/>
                </a:lnTo>
                <a:close/>
              </a:path>
            </a:pathLst>
          </a:custGeom>
          <a:solidFill>
            <a:srgbClr val="FEA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6200000">
            <a:off x="7777997" y="3754545"/>
            <a:ext cx="1488792" cy="1283441"/>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p:nvGrpSpPr>
        <p:grpSpPr>
          <a:xfrm>
            <a:off x="-53802" y="0"/>
            <a:ext cx="7037562" cy="7036246"/>
            <a:chOff x="-53802" y="0"/>
            <a:chExt cx="7037562" cy="7036246"/>
          </a:xfrm>
        </p:grpSpPr>
        <p:sp>
          <p:nvSpPr>
            <p:cNvPr id="9" name="矩形 10"/>
            <p:cNvSpPr/>
            <p:nvPr/>
          </p:nvSpPr>
          <p:spPr>
            <a:xfrm>
              <a:off x="323528" y="0"/>
              <a:ext cx="6660232" cy="7036246"/>
            </a:xfrm>
            <a:custGeom>
              <a:avLst/>
              <a:gdLst>
                <a:gd name="connsiteX0" fmla="*/ 0 w 8147640"/>
                <a:gd name="connsiteY0" fmla="*/ 0 h 6100142"/>
                <a:gd name="connsiteX1" fmla="*/ 8147640 w 8147640"/>
                <a:gd name="connsiteY1" fmla="*/ 0 h 6100142"/>
                <a:gd name="connsiteX2" fmla="*/ 8147640 w 8147640"/>
                <a:gd name="connsiteY2" fmla="*/ 6100142 h 6100142"/>
                <a:gd name="connsiteX3" fmla="*/ 0 w 8147640"/>
                <a:gd name="connsiteY3" fmla="*/ 6100142 h 6100142"/>
                <a:gd name="connsiteX4" fmla="*/ 0 w 8147640"/>
                <a:gd name="connsiteY4" fmla="*/ 0 h 6100142"/>
                <a:gd name="connsiteX0-1" fmla="*/ 0 w 8147640"/>
                <a:gd name="connsiteY0-2" fmla="*/ 0 h 6100142"/>
                <a:gd name="connsiteX1-3" fmla="*/ 8147640 w 8147640"/>
                <a:gd name="connsiteY1-4" fmla="*/ 0 h 6100142"/>
                <a:gd name="connsiteX2-5" fmla="*/ 0 w 8147640"/>
                <a:gd name="connsiteY2-6" fmla="*/ 6100142 h 6100142"/>
                <a:gd name="connsiteX3-7" fmla="*/ 0 w 8147640"/>
                <a:gd name="connsiteY3-8" fmla="*/ 0 h 6100142"/>
              </a:gdLst>
              <a:ahLst/>
              <a:cxnLst>
                <a:cxn ang="0">
                  <a:pos x="connsiteX0-1" y="connsiteY0-2"/>
                </a:cxn>
                <a:cxn ang="0">
                  <a:pos x="connsiteX1-3" y="connsiteY1-4"/>
                </a:cxn>
                <a:cxn ang="0">
                  <a:pos x="connsiteX2-5" y="connsiteY2-6"/>
                </a:cxn>
                <a:cxn ang="0">
                  <a:pos x="connsiteX3-7" y="connsiteY3-8"/>
                </a:cxn>
              </a:cxnLst>
              <a:rect l="l" t="t" r="r" b="b"/>
              <a:pathLst>
                <a:path w="8147640" h="6100142">
                  <a:moveTo>
                    <a:pt x="0" y="0"/>
                  </a:moveTo>
                  <a:lnTo>
                    <a:pt x="8147640" y="0"/>
                  </a:lnTo>
                  <a:lnTo>
                    <a:pt x="0" y="6100142"/>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02" y="0"/>
              <a:ext cx="6660232" cy="7036246"/>
            </a:xfrm>
            <a:custGeom>
              <a:avLst/>
              <a:gdLst>
                <a:gd name="connsiteX0" fmla="*/ 0 w 8147640"/>
                <a:gd name="connsiteY0" fmla="*/ 0 h 6100142"/>
                <a:gd name="connsiteX1" fmla="*/ 8147640 w 8147640"/>
                <a:gd name="connsiteY1" fmla="*/ 0 h 6100142"/>
                <a:gd name="connsiteX2" fmla="*/ 8147640 w 8147640"/>
                <a:gd name="connsiteY2" fmla="*/ 6100142 h 6100142"/>
                <a:gd name="connsiteX3" fmla="*/ 0 w 8147640"/>
                <a:gd name="connsiteY3" fmla="*/ 6100142 h 6100142"/>
                <a:gd name="connsiteX4" fmla="*/ 0 w 8147640"/>
                <a:gd name="connsiteY4" fmla="*/ 0 h 6100142"/>
                <a:gd name="connsiteX0-1" fmla="*/ 0 w 8147640"/>
                <a:gd name="connsiteY0-2" fmla="*/ 0 h 6100142"/>
                <a:gd name="connsiteX1-3" fmla="*/ 8147640 w 8147640"/>
                <a:gd name="connsiteY1-4" fmla="*/ 0 h 6100142"/>
                <a:gd name="connsiteX2-5" fmla="*/ 0 w 8147640"/>
                <a:gd name="connsiteY2-6" fmla="*/ 6100142 h 6100142"/>
                <a:gd name="connsiteX3-7" fmla="*/ 0 w 8147640"/>
                <a:gd name="connsiteY3-8" fmla="*/ 0 h 6100142"/>
              </a:gdLst>
              <a:ahLst/>
              <a:cxnLst>
                <a:cxn ang="0">
                  <a:pos x="connsiteX0-1" y="connsiteY0-2"/>
                </a:cxn>
                <a:cxn ang="0">
                  <a:pos x="connsiteX1-3" y="connsiteY1-4"/>
                </a:cxn>
                <a:cxn ang="0">
                  <a:pos x="connsiteX2-5" y="connsiteY2-6"/>
                </a:cxn>
                <a:cxn ang="0">
                  <a:pos x="connsiteX3-7" y="connsiteY3-8"/>
                </a:cxn>
              </a:cxnLst>
              <a:rect l="l" t="t" r="r" b="b"/>
              <a:pathLst>
                <a:path w="8147640" h="6100142">
                  <a:moveTo>
                    <a:pt x="0" y="0"/>
                  </a:moveTo>
                  <a:lnTo>
                    <a:pt x="8147640" y="0"/>
                  </a:lnTo>
                  <a:lnTo>
                    <a:pt x="0" y="6100142"/>
                  </a:lnTo>
                  <a:lnTo>
                    <a:pt x="0" y="0"/>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191803" y="-20538"/>
            <a:ext cx="3652215" cy="1759124"/>
            <a:chOff x="5191803" y="0"/>
            <a:chExt cx="3652215" cy="1759124"/>
          </a:xfrm>
        </p:grpSpPr>
        <p:sp>
          <p:nvSpPr>
            <p:cNvPr id="13" name="等腰三角形 12"/>
            <p:cNvSpPr/>
            <p:nvPr/>
          </p:nvSpPr>
          <p:spPr>
            <a:xfrm flipV="1">
              <a:off x="5191803" y="0"/>
              <a:ext cx="3652215" cy="1759124"/>
            </a:xfrm>
            <a:prstGeom prs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6228184" y="228585"/>
              <a:ext cx="1691640" cy="830580"/>
            </a:xfrm>
            <a:prstGeom prst="rect">
              <a:avLst/>
            </a:prstGeom>
            <a:noFill/>
          </p:spPr>
          <p:txBody>
            <a:bodyPr wrap="none" lIns="0" tIns="0" rIns="0" bIns="0" rtlCol="0">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2021</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grpSp>
      <p:sp>
        <p:nvSpPr>
          <p:cNvPr id="15" name="等腰三角形 14"/>
          <p:cNvSpPr/>
          <p:nvPr/>
        </p:nvSpPr>
        <p:spPr>
          <a:xfrm rot="10800000" flipH="1">
            <a:off x="-36511" y="-20538"/>
            <a:ext cx="1793317" cy="1545962"/>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512994" y="3102228"/>
            <a:ext cx="3651119" cy="26161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a:off x="4272803" y="2648870"/>
            <a:ext cx="766575" cy="660840"/>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016122" y="2331873"/>
            <a:ext cx="4077528" cy="707886"/>
          </a:xfrm>
          <a:prstGeom prst="rect">
            <a:avLst/>
          </a:prstGeom>
        </p:spPr>
        <p:txBody>
          <a:bodyPr wrap="square">
            <a:spAutoFit/>
          </a:bodyPr>
          <a:lstStyle/>
          <a:p>
            <a:pPr fontAlgn="auto">
              <a:spcBef>
                <a:spcPts val="0"/>
              </a:spcBef>
              <a:spcAft>
                <a:spcPts val="0"/>
              </a:spcAft>
              <a:defRPr/>
            </a:pPr>
            <a:r>
              <a:rPr lang="zh-CN" altLang="en-US" sz="4000" b="1" spc="3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感谢各位的观看</a:t>
            </a:r>
          </a:p>
        </p:txBody>
      </p:sp>
      <p:sp>
        <p:nvSpPr>
          <p:cNvPr id="19" name="TextBox 71"/>
          <p:cNvSpPr txBox="1"/>
          <p:nvPr/>
        </p:nvSpPr>
        <p:spPr>
          <a:xfrm>
            <a:off x="5171929" y="3089453"/>
            <a:ext cx="3516058" cy="260350"/>
          </a:xfrm>
          <a:prstGeom prst="rect">
            <a:avLst/>
          </a:prstGeom>
          <a:noFill/>
        </p:spPr>
        <p:txBody>
          <a:bodyPr wrap="square" rtlCol="0">
            <a:spAutoFit/>
          </a:bodyPr>
          <a:lstStyle/>
          <a:p>
            <a:endParaRPr lang="zh-CN" altLang="en-US" sz="11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9654"/>
            <a:ext cx="9144000" cy="5183154"/>
          </a:xfrm>
          <a:prstGeom prst="rect">
            <a:avLst/>
          </a:prstGeom>
          <a:solidFill>
            <a:srgbClr val="FEA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a:extLst>
              <a:ext uri="{FF2B5EF4-FFF2-40B4-BE49-F238E27FC236}">
                <a16:creationId xmlns:a16="http://schemas.microsoft.com/office/drawing/2014/main" id="{0E860362-CA91-664C-9220-F79F48ABE092}"/>
              </a:ext>
            </a:extLst>
          </p:cNvPr>
          <p:cNvGrpSpPr/>
          <p:nvPr/>
        </p:nvGrpSpPr>
        <p:grpSpPr>
          <a:xfrm>
            <a:off x="5153176" y="1628562"/>
            <a:ext cx="3919385" cy="2582878"/>
            <a:chOff x="4572000" y="1444257"/>
            <a:chExt cx="3322969" cy="3044546"/>
          </a:xfrm>
        </p:grpSpPr>
        <p:grpSp>
          <p:nvGrpSpPr>
            <p:cNvPr id="8" name="Group 5"/>
            <p:cNvGrpSpPr/>
            <p:nvPr/>
          </p:nvGrpSpPr>
          <p:grpSpPr>
            <a:xfrm>
              <a:off x="4572000" y="1444257"/>
              <a:ext cx="3322969" cy="530915"/>
              <a:chOff x="1598315" y="1418185"/>
              <a:chExt cx="4430626" cy="707886"/>
            </a:xfrm>
          </p:grpSpPr>
          <p:sp>
            <p:nvSpPr>
              <p:cNvPr id="24" name="TextBox 6"/>
              <p:cNvSpPr txBox="1"/>
              <p:nvPr/>
            </p:nvSpPr>
            <p:spPr>
              <a:xfrm>
                <a:off x="1598315" y="1418185"/>
                <a:ext cx="655949" cy="707886"/>
              </a:xfrm>
              <a:prstGeom prst="rect">
                <a:avLst/>
              </a:prstGeom>
              <a:noFill/>
            </p:spPr>
            <p:txBody>
              <a:bodyPr wrap="none" anchor="ctr">
                <a:normAutofit fontScale="70000" lnSpcReduction="20000"/>
              </a:bodyPr>
              <a:lstStyle/>
              <a:p>
                <a:r>
                  <a:rPr lang="en-US" altLang="zh-CN" sz="4000" dirty="0">
                    <a:latin typeface="Impact" panose="020B0806030902050204" pitchFamily="34" charset="0"/>
                  </a:rPr>
                  <a:t>01</a:t>
                </a:r>
              </a:p>
            </p:txBody>
          </p:sp>
          <p:grpSp>
            <p:nvGrpSpPr>
              <p:cNvPr id="25" name="Group 7"/>
              <p:cNvGrpSpPr/>
              <p:nvPr/>
            </p:nvGrpSpPr>
            <p:grpSpPr>
              <a:xfrm>
                <a:off x="1926290" y="1635699"/>
                <a:ext cx="4102651" cy="456797"/>
                <a:chOff x="3803757" y="810844"/>
                <a:chExt cx="4102651" cy="456797"/>
              </a:xfrm>
            </p:grpSpPr>
            <p:sp>
              <p:nvSpPr>
                <p:cNvPr id="26" name="TextBox 8"/>
                <p:cNvSpPr txBox="1"/>
                <p:nvPr/>
              </p:nvSpPr>
              <p:spPr>
                <a:xfrm>
                  <a:off x="3803757" y="810844"/>
                  <a:ext cx="3962574" cy="452151"/>
                </a:xfrm>
                <a:prstGeom prst="rect">
                  <a:avLst/>
                </a:prstGeom>
                <a:noFill/>
              </p:spPr>
              <p:txBody>
                <a:bodyPr wrap="none" lIns="360000" tIns="0" rIns="0" bIns="0" anchor="b" anchorCtr="0">
                  <a:noAutofit/>
                </a:bodyPr>
                <a:lstStyle/>
                <a:p>
                  <a:r>
                    <a:rPr lang="zh-CN" altLang="en-US" sz="3600" b="1" dirty="0"/>
                    <a:t>作品概述</a:t>
                  </a:r>
                </a:p>
              </p:txBody>
            </p:sp>
            <p:sp>
              <p:nvSpPr>
                <p:cNvPr id="27" name="TextBox 9"/>
                <p:cNvSpPr txBox="1"/>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endParaRPr lang="zh-CN" altLang="en-US" sz="1050" dirty="0"/>
                </a:p>
              </p:txBody>
            </p:sp>
          </p:grpSp>
        </p:grpSp>
        <p:grpSp>
          <p:nvGrpSpPr>
            <p:cNvPr id="9" name="Group 10"/>
            <p:cNvGrpSpPr/>
            <p:nvPr/>
          </p:nvGrpSpPr>
          <p:grpSpPr>
            <a:xfrm>
              <a:off x="4572000" y="2282134"/>
              <a:ext cx="3322969" cy="530915"/>
              <a:chOff x="1598315" y="2786337"/>
              <a:chExt cx="4430626" cy="707886"/>
            </a:xfrm>
          </p:grpSpPr>
          <p:sp>
            <p:nvSpPr>
              <p:cNvPr id="20" name="TextBox 11"/>
              <p:cNvSpPr txBox="1"/>
              <p:nvPr/>
            </p:nvSpPr>
            <p:spPr>
              <a:xfrm>
                <a:off x="1598315" y="2786337"/>
                <a:ext cx="718466" cy="707886"/>
              </a:xfrm>
              <a:prstGeom prst="rect">
                <a:avLst/>
              </a:prstGeom>
              <a:noFill/>
            </p:spPr>
            <p:txBody>
              <a:bodyPr wrap="none" anchor="ctr">
                <a:normAutofit fontScale="70000" lnSpcReduction="20000"/>
              </a:bodyPr>
              <a:lstStyle/>
              <a:p>
                <a:r>
                  <a:rPr lang="en-US" altLang="zh-CN" sz="4000" dirty="0">
                    <a:solidFill>
                      <a:srgbClr val="404040"/>
                    </a:solidFill>
                    <a:latin typeface="Impact" panose="020B0806030902050204" pitchFamily="34" charset="0"/>
                  </a:rPr>
                  <a:t>02</a:t>
                </a:r>
              </a:p>
            </p:txBody>
          </p:sp>
          <p:grpSp>
            <p:nvGrpSpPr>
              <p:cNvPr id="21" name="Group 12"/>
              <p:cNvGrpSpPr/>
              <p:nvPr/>
            </p:nvGrpSpPr>
            <p:grpSpPr>
              <a:xfrm>
                <a:off x="1964761" y="3062046"/>
                <a:ext cx="4064180" cy="398602"/>
                <a:chOff x="3842228" y="869039"/>
                <a:chExt cx="4064180" cy="398602"/>
              </a:xfrm>
            </p:grpSpPr>
            <p:sp>
              <p:nvSpPr>
                <p:cNvPr id="22" name="TextBox 13"/>
                <p:cNvSpPr txBox="1"/>
                <p:nvPr/>
              </p:nvSpPr>
              <p:spPr>
                <a:xfrm>
                  <a:off x="3842228" y="869039"/>
                  <a:ext cx="3962574" cy="242863"/>
                </a:xfrm>
                <a:prstGeom prst="rect">
                  <a:avLst/>
                </a:prstGeom>
                <a:noFill/>
              </p:spPr>
              <p:txBody>
                <a:bodyPr wrap="none" lIns="360000" tIns="0" rIns="0" bIns="0" anchor="b" anchorCtr="0">
                  <a:noAutofit/>
                </a:bodyPr>
                <a:lstStyle/>
                <a:p>
                  <a:r>
                    <a:rPr lang="zh-CN" altLang="en-US" sz="2400" dirty="0">
                      <a:solidFill>
                        <a:srgbClr val="404040"/>
                      </a:solidFill>
                    </a:rPr>
                    <a:t>设计方案</a:t>
                  </a:r>
                </a:p>
              </p:txBody>
            </p:sp>
            <p:sp>
              <p:nvSpPr>
                <p:cNvPr id="23" name="TextBox 14"/>
                <p:cNvSpPr txBox="1"/>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endParaRPr lang="zh-CN" altLang="en-US" sz="1050" dirty="0">
                    <a:solidFill>
                      <a:srgbClr val="404040"/>
                    </a:solidFill>
                  </a:endParaRPr>
                </a:p>
              </p:txBody>
            </p:sp>
          </p:grpSp>
        </p:grpSp>
        <p:grpSp>
          <p:nvGrpSpPr>
            <p:cNvPr id="10" name="Group 15"/>
            <p:cNvGrpSpPr/>
            <p:nvPr/>
          </p:nvGrpSpPr>
          <p:grpSpPr>
            <a:xfrm>
              <a:off x="4572000" y="3120010"/>
              <a:ext cx="3322969" cy="530915"/>
              <a:chOff x="1598315" y="4154489"/>
              <a:chExt cx="4430626" cy="707886"/>
            </a:xfrm>
          </p:grpSpPr>
          <p:sp>
            <p:nvSpPr>
              <p:cNvPr id="16" name="TextBox 16"/>
              <p:cNvSpPr txBox="1"/>
              <p:nvPr/>
            </p:nvSpPr>
            <p:spPr>
              <a:xfrm>
                <a:off x="1598315" y="4154489"/>
                <a:ext cx="732893" cy="707886"/>
              </a:xfrm>
              <a:prstGeom prst="rect">
                <a:avLst/>
              </a:prstGeom>
              <a:noFill/>
            </p:spPr>
            <p:txBody>
              <a:bodyPr wrap="none" anchor="ctr">
                <a:normAutofit fontScale="70000" lnSpcReduction="20000"/>
              </a:bodyPr>
              <a:lstStyle/>
              <a:p>
                <a:r>
                  <a:rPr lang="en-US" altLang="zh-CN" sz="4000">
                    <a:latin typeface="Impact" panose="020B0806030902050204" pitchFamily="34" charset="0"/>
                  </a:rPr>
                  <a:t>03</a:t>
                </a:r>
              </a:p>
            </p:txBody>
          </p:sp>
          <p:grpSp>
            <p:nvGrpSpPr>
              <p:cNvPr id="17" name="Group 17"/>
              <p:cNvGrpSpPr/>
              <p:nvPr/>
            </p:nvGrpSpPr>
            <p:grpSpPr>
              <a:xfrm>
                <a:off x="1999167" y="4425751"/>
                <a:ext cx="4029774" cy="403049"/>
                <a:chOff x="3876634" y="864592"/>
                <a:chExt cx="4029774" cy="403049"/>
              </a:xfrm>
            </p:grpSpPr>
            <p:sp>
              <p:nvSpPr>
                <p:cNvPr id="18" name="TextBox 18"/>
                <p:cNvSpPr txBox="1"/>
                <p:nvPr/>
              </p:nvSpPr>
              <p:spPr>
                <a:xfrm>
                  <a:off x="3876634" y="864592"/>
                  <a:ext cx="3962574" cy="242865"/>
                </a:xfrm>
                <a:prstGeom prst="rect">
                  <a:avLst/>
                </a:prstGeom>
                <a:noFill/>
              </p:spPr>
              <p:txBody>
                <a:bodyPr wrap="none" lIns="360000" tIns="0" rIns="0" bIns="0" anchor="b" anchorCtr="0">
                  <a:noAutofit/>
                </a:bodyPr>
                <a:lstStyle/>
                <a:p>
                  <a:r>
                    <a:rPr lang="zh-CN" altLang="en-US" sz="2400" dirty="0"/>
                    <a:t>技术与特色</a:t>
                  </a:r>
                </a:p>
              </p:txBody>
            </p:sp>
            <p:sp>
              <p:nvSpPr>
                <p:cNvPr id="19" name="TextBox 19"/>
                <p:cNvSpPr txBox="1"/>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endParaRPr lang="zh-CN" altLang="en-US" sz="1050" dirty="0"/>
                </a:p>
              </p:txBody>
            </p:sp>
          </p:grpSp>
        </p:grpSp>
        <p:grpSp>
          <p:nvGrpSpPr>
            <p:cNvPr id="11" name="Group 20"/>
            <p:cNvGrpSpPr/>
            <p:nvPr/>
          </p:nvGrpSpPr>
          <p:grpSpPr>
            <a:xfrm>
              <a:off x="4572000" y="3957888"/>
              <a:ext cx="3322969" cy="530915"/>
              <a:chOff x="1598315" y="5522641"/>
              <a:chExt cx="4430626" cy="707886"/>
            </a:xfrm>
          </p:grpSpPr>
          <p:sp>
            <p:nvSpPr>
              <p:cNvPr id="12" name="TextBox 21"/>
              <p:cNvSpPr txBox="1"/>
              <p:nvPr/>
            </p:nvSpPr>
            <p:spPr>
              <a:xfrm>
                <a:off x="1598315" y="5522641"/>
                <a:ext cx="716863" cy="707886"/>
              </a:xfrm>
              <a:prstGeom prst="rect">
                <a:avLst/>
              </a:prstGeom>
              <a:noFill/>
            </p:spPr>
            <p:txBody>
              <a:bodyPr wrap="none" anchor="ctr">
                <a:normAutofit fontScale="70000" lnSpcReduction="20000"/>
              </a:bodyPr>
              <a:lstStyle/>
              <a:p>
                <a:r>
                  <a:rPr lang="en-US" altLang="zh-CN" sz="4000">
                    <a:solidFill>
                      <a:srgbClr val="404040"/>
                    </a:solidFill>
                    <a:latin typeface="Impact" panose="020B0806030902050204" pitchFamily="34" charset="0"/>
                  </a:rPr>
                  <a:t>04</a:t>
                </a:r>
              </a:p>
            </p:txBody>
          </p:sp>
          <p:grpSp>
            <p:nvGrpSpPr>
              <p:cNvPr id="13" name="Group 22"/>
              <p:cNvGrpSpPr/>
              <p:nvPr/>
            </p:nvGrpSpPr>
            <p:grpSpPr>
              <a:xfrm>
                <a:off x="2016645" y="5719628"/>
                <a:ext cx="4012296" cy="477324"/>
                <a:chOff x="3894112" y="790317"/>
                <a:chExt cx="4012296" cy="477324"/>
              </a:xfrm>
            </p:grpSpPr>
            <p:sp>
              <p:nvSpPr>
                <p:cNvPr id="14" name="TextBox 23"/>
                <p:cNvSpPr txBox="1"/>
                <p:nvPr/>
              </p:nvSpPr>
              <p:spPr>
                <a:xfrm>
                  <a:off x="3894112" y="790317"/>
                  <a:ext cx="3962574" cy="320366"/>
                </a:xfrm>
                <a:prstGeom prst="rect">
                  <a:avLst/>
                </a:prstGeom>
                <a:noFill/>
              </p:spPr>
              <p:txBody>
                <a:bodyPr wrap="none" lIns="360000" tIns="0" rIns="0" bIns="0" anchor="b" anchorCtr="0">
                  <a:noAutofit/>
                </a:bodyPr>
                <a:lstStyle/>
                <a:p>
                  <a:r>
                    <a:rPr lang="zh-CN" altLang="en-US" sz="2400" dirty="0">
                      <a:solidFill>
                        <a:srgbClr val="404040"/>
                      </a:solidFill>
                    </a:rPr>
                    <a:t>效果呈现</a:t>
                  </a:r>
                </a:p>
              </p:txBody>
            </p:sp>
            <p:sp>
              <p:nvSpPr>
                <p:cNvPr id="15" name="TextBox 24"/>
                <p:cNvSpPr txBox="1"/>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endParaRPr lang="zh-CN" altLang="en-US" sz="1050" dirty="0">
                    <a:solidFill>
                      <a:srgbClr val="404040"/>
                    </a:solidFill>
                  </a:endParaRPr>
                </a:p>
              </p:txBody>
            </p:sp>
          </p:grpSp>
        </p:grpSp>
      </p:grpSp>
      <p:grpSp>
        <p:nvGrpSpPr>
          <p:cNvPr id="29" name="Group 2"/>
          <p:cNvGrpSpPr/>
          <p:nvPr/>
        </p:nvGrpSpPr>
        <p:grpSpPr>
          <a:xfrm>
            <a:off x="2483768" y="1923678"/>
            <a:ext cx="1778742" cy="1778742"/>
            <a:chOff x="990600" y="2044717"/>
            <a:chExt cx="2768566" cy="2768566"/>
          </a:xfrm>
        </p:grpSpPr>
        <p:sp>
          <p:nvSpPr>
            <p:cNvPr id="30" name="Diamond 5"/>
            <p:cNvSpPr/>
            <p:nvPr/>
          </p:nvSpPr>
          <p:spPr bwMode="auto">
            <a:xfrm>
              <a:off x="990600" y="2044717"/>
              <a:ext cx="2768566" cy="2768566"/>
            </a:xfrm>
            <a:prstGeom prst="diamond">
              <a:avLst/>
            </a:prstGeom>
            <a:solidFill>
              <a:srgbClr val="404040"/>
            </a:solidFill>
            <a:ln w="50800">
              <a:noFill/>
              <a:round/>
            </a:ln>
          </p:spPr>
          <p:txBody>
            <a:bodyPr anchor="ctr"/>
            <a:lstStyle/>
            <a:p>
              <a:pPr algn="ctr"/>
              <a:endParaRPr/>
            </a:p>
          </p:txBody>
        </p:sp>
        <p:grpSp>
          <p:nvGrpSpPr>
            <p:cNvPr id="31" name="Group 9"/>
            <p:cNvGrpSpPr/>
            <p:nvPr/>
          </p:nvGrpSpPr>
          <p:grpSpPr>
            <a:xfrm>
              <a:off x="1429100" y="2918362"/>
              <a:ext cx="1800200" cy="992584"/>
              <a:chOff x="2345143" y="2512160"/>
              <a:chExt cx="1800200" cy="992584"/>
            </a:xfrm>
          </p:grpSpPr>
          <p:sp>
            <p:nvSpPr>
              <p:cNvPr id="32" name="TextBox 7"/>
              <p:cNvSpPr txBox="1"/>
              <p:nvPr/>
            </p:nvSpPr>
            <p:spPr>
              <a:xfrm>
                <a:off x="2345143" y="2512160"/>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p>
            </p:txBody>
          </p:sp>
          <p:sp>
            <p:nvSpPr>
              <p:cNvPr id="33" name="TextBox 8"/>
              <p:cNvSpPr txBox="1"/>
              <p:nvPr/>
            </p:nvSpPr>
            <p:spPr>
              <a:xfrm>
                <a:off x="2345143" y="3289300"/>
                <a:ext cx="1800200" cy="215444"/>
              </a:xfrm>
              <a:prstGeom prst="rect">
                <a:avLst/>
              </a:prstGeom>
              <a:noFill/>
            </p:spPr>
            <p:txBody>
              <a:bodyPr wrap="square" lIns="0" tIns="0" rIns="0" bIns="0">
                <a:normAutofit fontScale="77500" lnSpcReduction="20000"/>
              </a:bodyPr>
              <a:lstStyle/>
              <a:p>
                <a:pPr algn="ctr"/>
                <a:r>
                  <a:rPr lang="en-US" altLang="zh-CN" sz="1400">
                    <a:solidFill>
                      <a:schemeClr val="bg1"/>
                    </a:solidFill>
                  </a:rPr>
                  <a:t>CONTENTS</a:t>
                </a:r>
              </a:p>
            </p:txBody>
          </p:sp>
        </p:grpSp>
      </p:grpSp>
      <p:grpSp>
        <p:nvGrpSpPr>
          <p:cNvPr id="34" name="组合 33"/>
          <p:cNvGrpSpPr/>
          <p:nvPr/>
        </p:nvGrpSpPr>
        <p:grpSpPr>
          <a:xfrm>
            <a:off x="-569147" y="-39654"/>
            <a:ext cx="5492751" cy="5491724"/>
            <a:chOff x="-53802" y="0"/>
            <a:chExt cx="7037562" cy="7036246"/>
          </a:xfrm>
        </p:grpSpPr>
        <p:sp>
          <p:nvSpPr>
            <p:cNvPr id="35" name="矩形 10"/>
            <p:cNvSpPr/>
            <p:nvPr/>
          </p:nvSpPr>
          <p:spPr>
            <a:xfrm>
              <a:off x="323528" y="0"/>
              <a:ext cx="6660232" cy="7036246"/>
            </a:xfrm>
            <a:custGeom>
              <a:avLst/>
              <a:gdLst>
                <a:gd name="connsiteX0" fmla="*/ 0 w 8147640"/>
                <a:gd name="connsiteY0" fmla="*/ 0 h 6100142"/>
                <a:gd name="connsiteX1" fmla="*/ 8147640 w 8147640"/>
                <a:gd name="connsiteY1" fmla="*/ 0 h 6100142"/>
                <a:gd name="connsiteX2" fmla="*/ 8147640 w 8147640"/>
                <a:gd name="connsiteY2" fmla="*/ 6100142 h 6100142"/>
                <a:gd name="connsiteX3" fmla="*/ 0 w 8147640"/>
                <a:gd name="connsiteY3" fmla="*/ 6100142 h 6100142"/>
                <a:gd name="connsiteX4" fmla="*/ 0 w 8147640"/>
                <a:gd name="connsiteY4" fmla="*/ 0 h 6100142"/>
                <a:gd name="connsiteX0-1" fmla="*/ 0 w 8147640"/>
                <a:gd name="connsiteY0-2" fmla="*/ 0 h 6100142"/>
                <a:gd name="connsiteX1-3" fmla="*/ 8147640 w 8147640"/>
                <a:gd name="connsiteY1-4" fmla="*/ 0 h 6100142"/>
                <a:gd name="connsiteX2-5" fmla="*/ 0 w 8147640"/>
                <a:gd name="connsiteY2-6" fmla="*/ 6100142 h 6100142"/>
                <a:gd name="connsiteX3-7" fmla="*/ 0 w 8147640"/>
                <a:gd name="connsiteY3-8" fmla="*/ 0 h 6100142"/>
              </a:gdLst>
              <a:ahLst/>
              <a:cxnLst>
                <a:cxn ang="0">
                  <a:pos x="connsiteX0-1" y="connsiteY0-2"/>
                </a:cxn>
                <a:cxn ang="0">
                  <a:pos x="connsiteX1-3" y="connsiteY1-4"/>
                </a:cxn>
                <a:cxn ang="0">
                  <a:pos x="connsiteX2-5" y="connsiteY2-6"/>
                </a:cxn>
                <a:cxn ang="0">
                  <a:pos x="connsiteX3-7" y="connsiteY3-8"/>
                </a:cxn>
              </a:cxnLst>
              <a:rect l="l" t="t" r="r" b="b"/>
              <a:pathLst>
                <a:path w="8147640" h="6100142">
                  <a:moveTo>
                    <a:pt x="0" y="0"/>
                  </a:moveTo>
                  <a:lnTo>
                    <a:pt x="8147640" y="0"/>
                  </a:lnTo>
                  <a:lnTo>
                    <a:pt x="0" y="6100142"/>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10"/>
            <p:cNvSpPr/>
            <p:nvPr/>
          </p:nvSpPr>
          <p:spPr>
            <a:xfrm>
              <a:off x="-53802" y="0"/>
              <a:ext cx="6660232" cy="7036246"/>
            </a:xfrm>
            <a:custGeom>
              <a:avLst/>
              <a:gdLst>
                <a:gd name="connsiteX0" fmla="*/ 0 w 8147640"/>
                <a:gd name="connsiteY0" fmla="*/ 0 h 6100142"/>
                <a:gd name="connsiteX1" fmla="*/ 8147640 w 8147640"/>
                <a:gd name="connsiteY1" fmla="*/ 0 h 6100142"/>
                <a:gd name="connsiteX2" fmla="*/ 8147640 w 8147640"/>
                <a:gd name="connsiteY2" fmla="*/ 6100142 h 6100142"/>
                <a:gd name="connsiteX3" fmla="*/ 0 w 8147640"/>
                <a:gd name="connsiteY3" fmla="*/ 6100142 h 6100142"/>
                <a:gd name="connsiteX4" fmla="*/ 0 w 8147640"/>
                <a:gd name="connsiteY4" fmla="*/ 0 h 6100142"/>
                <a:gd name="connsiteX0-1" fmla="*/ 0 w 8147640"/>
                <a:gd name="connsiteY0-2" fmla="*/ 0 h 6100142"/>
                <a:gd name="connsiteX1-3" fmla="*/ 8147640 w 8147640"/>
                <a:gd name="connsiteY1-4" fmla="*/ 0 h 6100142"/>
                <a:gd name="connsiteX2-5" fmla="*/ 0 w 8147640"/>
                <a:gd name="connsiteY2-6" fmla="*/ 6100142 h 6100142"/>
                <a:gd name="connsiteX3-7" fmla="*/ 0 w 8147640"/>
                <a:gd name="connsiteY3-8" fmla="*/ 0 h 6100142"/>
              </a:gdLst>
              <a:ahLst/>
              <a:cxnLst>
                <a:cxn ang="0">
                  <a:pos x="connsiteX0-1" y="connsiteY0-2"/>
                </a:cxn>
                <a:cxn ang="0">
                  <a:pos x="connsiteX1-3" y="connsiteY1-4"/>
                </a:cxn>
                <a:cxn ang="0">
                  <a:pos x="connsiteX2-5" y="connsiteY2-6"/>
                </a:cxn>
                <a:cxn ang="0">
                  <a:pos x="connsiteX3-7" y="connsiteY3-8"/>
                </a:cxn>
              </a:cxnLst>
              <a:rect l="l" t="t" r="r" b="b"/>
              <a:pathLst>
                <a:path w="8147640" h="6100142">
                  <a:moveTo>
                    <a:pt x="0" y="0"/>
                  </a:moveTo>
                  <a:lnTo>
                    <a:pt x="8147640" y="0"/>
                  </a:lnTo>
                  <a:lnTo>
                    <a:pt x="0" y="6100142"/>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等腰三角形 36"/>
          <p:cNvSpPr/>
          <p:nvPr/>
        </p:nvSpPr>
        <p:spPr>
          <a:xfrm rot="16200000">
            <a:off x="7794395" y="3777921"/>
            <a:ext cx="1488792" cy="1283441"/>
          </a:xfrm>
          <a:prstGeom prst="triangle">
            <a:avLst>
              <a:gd name="adj" fmla="val 0"/>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a:off x="-581297" y="915567"/>
            <a:ext cx="3926427" cy="4227934"/>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en-GB" sz="2200" dirty="0">
                <a:solidFill>
                  <a:srgbClr val="404040"/>
                </a:solidFill>
                <a:latin typeface="微软雅黑" panose="020B0503020204020204" pitchFamily="34" charset="-122"/>
                <a:ea typeface="微软雅黑" panose="020B0503020204020204" pitchFamily="34" charset="-122"/>
              </a:rPr>
              <a:t>1.1 </a:t>
            </a:r>
            <a:r>
              <a:rPr lang="zh-CN" altLang="en-US" sz="2200" dirty="0">
                <a:solidFill>
                  <a:srgbClr val="404040"/>
                </a:solidFill>
                <a:latin typeface="微软雅黑" panose="020B0503020204020204" pitchFamily="34" charset="-122"/>
                <a:ea typeface="微软雅黑" panose="020B0503020204020204" pitchFamily="34" charset="-122"/>
              </a:rPr>
              <a:t>项目背景</a:t>
            </a:r>
          </a:p>
        </p:txBody>
      </p:sp>
      <p:sp>
        <p:nvSpPr>
          <p:cNvPr id="55" name="等腰三角形 54"/>
          <p:cNvSpPr/>
          <p:nvPr/>
        </p:nvSpPr>
        <p:spPr>
          <a:xfrm rot="10800000" flipH="1">
            <a:off x="-4477" y="-40970"/>
            <a:ext cx="691465" cy="596090"/>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6200000">
            <a:off x="8493996" y="4492006"/>
            <a:ext cx="696704" cy="600607"/>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3"/>
          <a:srcRect l="27674" r="26335"/>
          <a:stretch/>
        </p:blipFill>
        <p:spPr>
          <a:xfrm>
            <a:off x="6012160" y="639224"/>
            <a:ext cx="2398833" cy="4080672"/>
          </a:xfrm>
          <a:prstGeom prst="rect">
            <a:avLst/>
          </a:prstGeom>
        </p:spPr>
      </p:pic>
      <p:sp>
        <p:nvSpPr>
          <p:cNvPr id="57" name="文本框 56"/>
          <p:cNvSpPr txBox="1"/>
          <p:nvPr/>
        </p:nvSpPr>
        <p:spPr>
          <a:xfrm>
            <a:off x="554030" y="608448"/>
            <a:ext cx="5155217" cy="4111447"/>
          </a:xfrm>
          <a:prstGeom prst="rect">
            <a:avLst/>
          </a:prstGeom>
          <a:noFill/>
        </p:spPr>
        <p:txBody>
          <a:bodyPr wrap="square" rtlCol="0">
            <a:spAutoFit/>
          </a:bodyPr>
          <a:lstStyle/>
          <a:p>
            <a:pPr algn="just">
              <a:lnSpc>
                <a:spcPct val="15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2021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月</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8</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日，中国发改委副主任胡祖才在国新办发布会上指出，预计十四五我国将进入中度老龄化阶段，十四五规划《纲要草案》回应社会关切，将积极应对人口老龄化上升为国家战略。</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根据联合国最新发布的联合国老龄化议题，</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人口老龄化现象是前所未有的，在人类历史上没有发生过类似的情况。老年人（60岁以上）所占比例的增加是伴随着年轻人（15岁以下）所占比例的减少。到2050年，世界上老年人的数目将在历史上首次超过年轻人的数目。而且，1998年较发达国家已经发生了这种年轻人和老年人的相对比例的历史性扭转。</a:t>
            </a:r>
          </a:p>
        </p:txBody>
      </p:sp>
      <p:sp>
        <p:nvSpPr>
          <p:cNvPr id="7" name="Title 1">
            <a:extLst>
              <a:ext uri="{FF2B5EF4-FFF2-40B4-BE49-F238E27FC236}">
                <a16:creationId xmlns:a16="http://schemas.microsoft.com/office/drawing/2014/main" id="{FC02A914-AB37-7B40-8AE4-AD989C477634}"/>
              </a:ext>
            </a:extLst>
          </p:cNvPr>
          <p:cNvSpPr txBox="1"/>
          <p:nvPr/>
        </p:nvSpPr>
        <p:spPr>
          <a:xfrm>
            <a:off x="6012160" y="-98929"/>
            <a:ext cx="4355394" cy="54914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200" dirty="0">
                <a:solidFill>
                  <a:srgbClr val="404040"/>
                </a:solidFill>
                <a:latin typeface="微软雅黑" panose="020B0503020204020204" pitchFamily="34" charset="-122"/>
                <a:ea typeface="微软雅黑" panose="020B0503020204020204" pitchFamily="34" charset="-122"/>
              </a:rPr>
              <a:t>全球人口老龄化数据的时空及动态可视化展示</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2335289" y="142928"/>
            <a:ext cx="739000" cy="589813"/>
            <a:chOff x="4139393" y="2251404"/>
            <a:chExt cx="3923793" cy="3131666"/>
          </a:xfrm>
        </p:grpSpPr>
        <p:sp>
          <p:nvSpPr>
            <p:cNvPr id="41" name="Freeform: Shape 5"/>
            <p:cNvSpPr/>
            <p:nvPr/>
          </p:nvSpPr>
          <p:spPr>
            <a:xfrm>
              <a:off x="5533345" y="3603424"/>
              <a:ext cx="856040" cy="9398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302"/>
                  </a:lnTo>
                  <a:lnTo>
                    <a:pt x="9494" y="21358"/>
                  </a:lnTo>
                  <a:cubicBezTo>
                    <a:pt x="9594" y="21327"/>
                    <a:pt x="9697" y="21307"/>
                    <a:pt x="9796" y="21274"/>
                  </a:cubicBezTo>
                  <a:cubicBezTo>
                    <a:pt x="9853" y="21387"/>
                    <a:pt x="9929" y="21489"/>
                    <a:pt x="9990" y="21600"/>
                  </a:cubicBezTo>
                  <a:lnTo>
                    <a:pt x="21600" y="0"/>
                  </a:lnTo>
                  <a:close/>
                </a:path>
              </a:pathLst>
            </a:custGeom>
            <a:solidFill>
              <a:schemeClr val="accent3">
                <a:lumMod val="75000"/>
              </a:schemeClr>
            </a:solidFill>
            <a:ln w="12700">
              <a:miter lim="400000"/>
            </a:ln>
          </p:spPr>
          <p:txBody>
            <a:bodyPr anchor="ctr"/>
            <a:lstStyle/>
            <a:p>
              <a:pPr algn="ctr"/>
              <a:endParaRPr/>
            </a:p>
          </p:txBody>
        </p:sp>
        <p:sp>
          <p:nvSpPr>
            <p:cNvPr id="42" name="Freeform: Shape 6"/>
            <p:cNvSpPr/>
            <p:nvPr/>
          </p:nvSpPr>
          <p:spPr>
            <a:xfrm>
              <a:off x="4741229" y="2638203"/>
              <a:ext cx="791088" cy="1243133"/>
            </a:xfrm>
            <a:custGeom>
              <a:avLst/>
              <a:gdLst/>
              <a:ahLst/>
              <a:cxnLst>
                <a:cxn ang="0">
                  <a:pos x="wd2" y="hd2"/>
                </a:cxn>
                <a:cxn ang="5400000">
                  <a:pos x="wd2" y="hd2"/>
                </a:cxn>
                <a:cxn ang="10800000">
                  <a:pos x="wd2" y="hd2"/>
                </a:cxn>
                <a:cxn ang="16200000">
                  <a:pos x="wd2" y="hd2"/>
                </a:cxn>
              </a:cxnLst>
              <a:rect l="0" t="0" r="r" b="b"/>
              <a:pathLst>
                <a:path w="21600" h="21600" extrusionOk="0">
                  <a:moveTo>
                    <a:pt x="0" y="17070"/>
                  </a:moveTo>
                  <a:lnTo>
                    <a:pt x="5757" y="0"/>
                  </a:lnTo>
                  <a:lnTo>
                    <a:pt x="21600" y="21600"/>
                  </a:lnTo>
                  <a:lnTo>
                    <a:pt x="0" y="17070"/>
                  </a:lnTo>
                  <a:close/>
                </a:path>
              </a:pathLst>
            </a:custGeom>
            <a:solidFill>
              <a:schemeClr val="accent4">
                <a:lumMod val="60000"/>
                <a:lumOff val="40000"/>
              </a:schemeClr>
            </a:solidFill>
            <a:ln w="12700">
              <a:miter lim="400000"/>
            </a:ln>
          </p:spPr>
          <p:txBody>
            <a:bodyPr anchor="ctr"/>
            <a:lstStyle/>
            <a:p>
              <a:pPr algn="ctr"/>
              <a:endParaRPr/>
            </a:p>
          </p:txBody>
        </p:sp>
        <p:sp>
          <p:nvSpPr>
            <p:cNvPr id="43" name="Freeform: Shape 7"/>
            <p:cNvSpPr/>
            <p:nvPr/>
          </p:nvSpPr>
          <p:spPr>
            <a:xfrm>
              <a:off x="4733627" y="3618694"/>
              <a:ext cx="793329" cy="644640"/>
            </a:xfrm>
            <a:custGeom>
              <a:avLst/>
              <a:gdLst/>
              <a:ahLst/>
              <a:cxnLst>
                <a:cxn ang="0">
                  <a:pos x="wd2" y="hd2"/>
                </a:cxn>
                <a:cxn ang="5400000">
                  <a:pos x="wd2" y="hd2"/>
                </a:cxn>
                <a:cxn ang="10800000">
                  <a:pos x="wd2" y="hd2"/>
                </a:cxn>
                <a:cxn ang="16200000">
                  <a:pos x="wd2" y="hd2"/>
                </a:cxn>
              </a:cxnLst>
              <a:rect l="0" t="0" r="r" b="b"/>
              <a:pathLst>
                <a:path w="21600" h="21600" extrusionOk="0">
                  <a:moveTo>
                    <a:pt x="10290" y="21600"/>
                  </a:moveTo>
                  <a:lnTo>
                    <a:pt x="21600" y="8774"/>
                  </a:lnTo>
                  <a:lnTo>
                    <a:pt x="0" y="0"/>
                  </a:lnTo>
                  <a:lnTo>
                    <a:pt x="10290" y="21600"/>
                  </a:lnTo>
                  <a:close/>
                </a:path>
              </a:pathLst>
            </a:custGeom>
            <a:solidFill>
              <a:schemeClr val="accent3"/>
            </a:solidFill>
            <a:ln w="12700">
              <a:miter lim="400000"/>
            </a:ln>
          </p:spPr>
          <p:txBody>
            <a:bodyPr anchor="ctr"/>
            <a:lstStyle/>
            <a:p>
              <a:pPr algn="ctr"/>
              <a:endParaRPr/>
            </a:p>
          </p:txBody>
        </p:sp>
        <p:sp>
          <p:nvSpPr>
            <p:cNvPr id="44" name="Freeform: Shape 8"/>
            <p:cNvSpPr/>
            <p:nvPr/>
          </p:nvSpPr>
          <p:spPr>
            <a:xfrm>
              <a:off x="4947095" y="2640415"/>
              <a:ext cx="975587" cy="1245437"/>
            </a:xfrm>
            <a:custGeom>
              <a:avLst/>
              <a:gdLst/>
              <a:ahLst/>
              <a:cxnLst>
                <a:cxn ang="0">
                  <a:pos x="wd2" y="hd2"/>
                </a:cxn>
                <a:cxn ang="5400000">
                  <a:pos x="wd2" y="hd2"/>
                </a:cxn>
                <a:cxn ang="10800000">
                  <a:pos x="wd2" y="hd2"/>
                </a:cxn>
                <a:cxn ang="16200000">
                  <a:pos x="wd2" y="hd2"/>
                </a:cxn>
              </a:cxnLst>
              <a:rect l="0" t="0" r="r" b="b"/>
              <a:pathLst>
                <a:path w="21600" h="21600" extrusionOk="0">
                  <a:moveTo>
                    <a:pt x="21600" y="6635"/>
                  </a:moveTo>
                  <a:lnTo>
                    <a:pt x="12979" y="21600"/>
                  </a:lnTo>
                  <a:lnTo>
                    <a:pt x="0" y="0"/>
                  </a:lnTo>
                  <a:lnTo>
                    <a:pt x="21600" y="6635"/>
                  </a:lnTo>
                  <a:close/>
                </a:path>
              </a:pathLst>
            </a:custGeom>
            <a:solidFill>
              <a:schemeClr val="accent4">
                <a:lumMod val="40000"/>
                <a:lumOff val="60000"/>
              </a:schemeClr>
            </a:solidFill>
            <a:ln w="12700">
              <a:miter lim="400000"/>
            </a:ln>
          </p:spPr>
          <p:txBody>
            <a:bodyPr anchor="ctr"/>
            <a:lstStyle/>
            <a:p>
              <a:pPr algn="ctr"/>
              <a:endParaRPr/>
            </a:p>
          </p:txBody>
        </p:sp>
        <p:sp>
          <p:nvSpPr>
            <p:cNvPr id="45" name="Freeform: Shape 9"/>
            <p:cNvSpPr/>
            <p:nvPr/>
          </p:nvSpPr>
          <p:spPr>
            <a:xfrm>
              <a:off x="5916661" y="3020528"/>
              <a:ext cx="683919" cy="585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70" y="21600"/>
                  </a:lnTo>
                  <a:lnTo>
                    <a:pt x="21600" y="5863"/>
                  </a:lnTo>
                  <a:lnTo>
                    <a:pt x="0" y="0"/>
                  </a:lnTo>
                  <a:close/>
                </a:path>
              </a:pathLst>
            </a:custGeom>
            <a:solidFill>
              <a:schemeClr val="accent3">
                <a:lumMod val="75000"/>
              </a:schemeClr>
            </a:solidFill>
            <a:ln w="12700">
              <a:miter lim="400000"/>
            </a:ln>
          </p:spPr>
          <p:txBody>
            <a:bodyPr anchor="ctr"/>
            <a:lstStyle/>
            <a:p>
              <a:pPr algn="ctr"/>
              <a:endParaRPr/>
            </a:p>
          </p:txBody>
        </p:sp>
        <p:sp>
          <p:nvSpPr>
            <p:cNvPr id="46" name="Freeform: Shape 10"/>
            <p:cNvSpPr/>
            <p:nvPr/>
          </p:nvSpPr>
          <p:spPr>
            <a:xfrm>
              <a:off x="5915663" y="2351306"/>
              <a:ext cx="675579" cy="8333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779" y="0"/>
                  </a:lnTo>
                  <a:lnTo>
                    <a:pt x="0" y="17347"/>
                  </a:lnTo>
                  <a:lnTo>
                    <a:pt x="21600" y="21600"/>
                  </a:lnTo>
                  <a:close/>
                </a:path>
              </a:pathLst>
            </a:custGeom>
            <a:solidFill>
              <a:schemeClr val="accent4">
                <a:lumMod val="60000"/>
                <a:lumOff val="40000"/>
              </a:schemeClr>
            </a:solidFill>
            <a:ln w="12700">
              <a:miter lim="400000"/>
            </a:ln>
          </p:spPr>
          <p:txBody>
            <a:bodyPr anchor="ctr"/>
            <a:lstStyle/>
            <a:p>
              <a:pPr algn="ctr"/>
              <a:endParaRPr/>
            </a:p>
          </p:txBody>
        </p:sp>
        <p:sp>
          <p:nvSpPr>
            <p:cNvPr id="47" name="Freeform: Shape 11"/>
            <p:cNvSpPr/>
            <p:nvPr/>
          </p:nvSpPr>
          <p:spPr>
            <a:xfrm>
              <a:off x="6387662" y="3177163"/>
              <a:ext cx="1134586" cy="586750"/>
            </a:xfrm>
            <a:custGeom>
              <a:avLst/>
              <a:gdLst/>
              <a:ahLst/>
              <a:cxnLst>
                <a:cxn ang="0">
                  <a:pos x="wd2" y="hd2"/>
                </a:cxn>
                <a:cxn ang="5400000">
                  <a:pos x="wd2" y="hd2"/>
                </a:cxn>
                <a:cxn ang="10800000">
                  <a:pos x="wd2" y="hd2"/>
                </a:cxn>
                <a:cxn ang="16200000">
                  <a:pos x="wd2" y="hd2"/>
                </a:cxn>
              </a:cxnLst>
              <a:rect l="0" t="0" r="r" b="b"/>
              <a:pathLst>
                <a:path w="21600" h="21600" extrusionOk="0">
                  <a:moveTo>
                    <a:pt x="0" y="15893"/>
                  </a:moveTo>
                  <a:lnTo>
                    <a:pt x="21600" y="21600"/>
                  </a:lnTo>
                  <a:lnTo>
                    <a:pt x="3830" y="0"/>
                  </a:lnTo>
                  <a:lnTo>
                    <a:pt x="0" y="15893"/>
                  </a:lnTo>
                  <a:close/>
                </a:path>
              </a:pathLst>
            </a:custGeom>
            <a:solidFill>
              <a:schemeClr val="accent1">
                <a:lumMod val="75000"/>
              </a:schemeClr>
            </a:solidFill>
            <a:ln w="12700">
              <a:miter lim="400000"/>
            </a:ln>
          </p:spPr>
          <p:txBody>
            <a:bodyPr anchor="ctr"/>
            <a:lstStyle/>
            <a:p>
              <a:pPr algn="ctr"/>
              <a:endParaRPr/>
            </a:p>
          </p:txBody>
        </p:sp>
        <p:sp>
          <p:nvSpPr>
            <p:cNvPr id="48" name="Freeform: Shape 12"/>
            <p:cNvSpPr/>
            <p:nvPr/>
          </p:nvSpPr>
          <p:spPr>
            <a:xfrm>
              <a:off x="6584139" y="3172494"/>
              <a:ext cx="1142639" cy="532542"/>
            </a:xfrm>
            <a:custGeom>
              <a:avLst/>
              <a:gdLst/>
              <a:ahLst/>
              <a:cxnLst>
                <a:cxn ang="0">
                  <a:pos x="wd2" y="hd2"/>
                </a:cxn>
                <a:cxn ang="5400000">
                  <a:pos x="wd2" y="hd2"/>
                </a:cxn>
                <a:cxn ang="10800000">
                  <a:pos x="wd2" y="hd2"/>
                </a:cxn>
                <a:cxn ang="16200000">
                  <a:pos x="wd2" y="hd2"/>
                </a:cxn>
              </a:cxnLst>
              <a:rect l="0" t="0" r="r" b="b"/>
              <a:pathLst>
                <a:path w="21600" h="21600" extrusionOk="0">
                  <a:moveTo>
                    <a:pt x="15830" y="21600"/>
                  </a:moveTo>
                  <a:lnTo>
                    <a:pt x="21600" y="0"/>
                  </a:lnTo>
                  <a:lnTo>
                    <a:pt x="0" y="160"/>
                  </a:lnTo>
                  <a:lnTo>
                    <a:pt x="15830" y="21600"/>
                  </a:lnTo>
                  <a:close/>
                </a:path>
              </a:pathLst>
            </a:custGeom>
            <a:solidFill>
              <a:schemeClr val="accent3">
                <a:lumMod val="75000"/>
              </a:schemeClr>
            </a:solidFill>
            <a:ln w="12700">
              <a:miter lim="400000"/>
            </a:ln>
          </p:spPr>
          <p:txBody>
            <a:bodyPr anchor="ctr"/>
            <a:lstStyle/>
            <a:p>
              <a:pPr algn="ctr"/>
              <a:endParaRPr/>
            </a:p>
          </p:txBody>
        </p:sp>
        <p:sp>
          <p:nvSpPr>
            <p:cNvPr id="49" name="Freeform: Shape 13"/>
            <p:cNvSpPr/>
            <p:nvPr/>
          </p:nvSpPr>
          <p:spPr>
            <a:xfrm>
              <a:off x="6383299" y="3603149"/>
              <a:ext cx="1043355" cy="9996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271"/>
                  </a:lnTo>
                  <a:lnTo>
                    <a:pt x="12579" y="21600"/>
                  </a:lnTo>
                  <a:lnTo>
                    <a:pt x="0" y="0"/>
                  </a:lnTo>
                  <a:close/>
                </a:path>
              </a:pathLst>
            </a:custGeom>
            <a:solidFill>
              <a:schemeClr val="accent1">
                <a:lumMod val="50000"/>
              </a:schemeClr>
            </a:solidFill>
            <a:ln w="12700">
              <a:miter lim="400000"/>
            </a:ln>
          </p:spPr>
          <p:txBody>
            <a:bodyPr anchor="ctr"/>
            <a:lstStyle/>
            <a:p>
              <a:pPr algn="ctr"/>
              <a:endParaRPr/>
            </a:p>
          </p:txBody>
        </p:sp>
        <p:sp>
          <p:nvSpPr>
            <p:cNvPr id="50" name="Freeform: Shape 14"/>
            <p:cNvSpPr/>
            <p:nvPr/>
          </p:nvSpPr>
          <p:spPr>
            <a:xfrm>
              <a:off x="6930119" y="3705291"/>
              <a:ext cx="762776" cy="9774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3726"/>
                  </a:lnTo>
                  <a:lnTo>
                    <a:pt x="13988" y="0"/>
                  </a:lnTo>
                  <a:lnTo>
                    <a:pt x="0" y="21600"/>
                  </a:lnTo>
                  <a:close/>
                </a:path>
              </a:pathLst>
            </a:custGeom>
            <a:solidFill>
              <a:schemeClr val="accent1"/>
            </a:solidFill>
            <a:ln w="12700">
              <a:miter lim="400000"/>
            </a:ln>
          </p:spPr>
          <p:txBody>
            <a:bodyPr anchor="ctr"/>
            <a:lstStyle/>
            <a:p>
              <a:pPr algn="ctr"/>
              <a:endParaRPr/>
            </a:p>
          </p:txBody>
        </p:sp>
        <p:sp>
          <p:nvSpPr>
            <p:cNvPr id="51" name="Freeform: Shape 15"/>
            <p:cNvSpPr/>
            <p:nvPr/>
          </p:nvSpPr>
          <p:spPr>
            <a:xfrm>
              <a:off x="6383299" y="3600678"/>
              <a:ext cx="627803" cy="12159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7546"/>
                  </a:lnTo>
                  <a:lnTo>
                    <a:pt x="610" y="21600"/>
                  </a:lnTo>
                  <a:lnTo>
                    <a:pt x="0" y="0"/>
                  </a:lnTo>
                  <a:close/>
                </a:path>
              </a:pathLst>
            </a:custGeom>
            <a:solidFill>
              <a:schemeClr val="accent1">
                <a:lumMod val="75000"/>
              </a:schemeClr>
            </a:solidFill>
            <a:ln w="12700">
              <a:miter lim="400000"/>
            </a:ln>
          </p:spPr>
          <p:txBody>
            <a:bodyPr anchor="ctr"/>
            <a:lstStyle/>
            <a:p>
              <a:pPr algn="ctr"/>
              <a:endParaRPr/>
            </a:p>
          </p:txBody>
        </p:sp>
        <p:sp>
          <p:nvSpPr>
            <p:cNvPr id="52" name="Freeform: Shape 16"/>
            <p:cNvSpPr/>
            <p:nvPr/>
          </p:nvSpPr>
          <p:spPr>
            <a:xfrm>
              <a:off x="6404274" y="4562279"/>
              <a:ext cx="587839" cy="456410"/>
            </a:xfrm>
            <a:custGeom>
              <a:avLst/>
              <a:gdLst/>
              <a:ahLst/>
              <a:cxnLst>
                <a:cxn ang="0">
                  <a:pos x="wd2" y="hd2"/>
                </a:cxn>
                <a:cxn ang="5400000">
                  <a:pos x="wd2" y="hd2"/>
                </a:cxn>
                <a:cxn ang="10800000">
                  <a:pos x="wd2" y="hd2"/>
                </a:cxn>
                <a:cxn ang="16200000">
                  <a:pos x="wd2" y="hd2"/>
                </a:cxn>
              </a:cxnLst>
              <a:rect l="0" t="0" r="r" b="b"/>
              <a:pathLst>
                <a:path w="21600" h="21600" extrusionOk="0">
                  <a:moveTo>
                    <a:pt x="0" y="12056"/>
                  </a:moveTo>
                  <a:lnTo>
                    <a:pt x="21600" y="0"/>
                  </a:lnTo>
                  <a:lnTo>
                    <a:pt x="18208" y="21600"/>
                  </a:lnTo>
                  <a:lnTo>
                    <a:pt x="0" y="12056"/>
                  </a:lnTo>
                  <a:close/>
                </a:path>
              </a:pathLst>
            </a:custGeom>
            <a:solidFill>
              <a:schemeClr val="accent1">
                <a:lumMod val="50000"/>
              </a:schemeClr>
            </a:solidFill>
            <a:ln w="12700">
              <a:miter lim="400000"/>
            </a:ln>
          </p:spPr>
          <p:txBody>
            <a:bodyPr anchor="ctr"/>
            <a:lstStyle/>
            <a:p>
              <a:pPr algn="ctr"/>
              <a:endParaRPr/>
            </a:p>
          </p:txBody>
        </p:sp>
        <p:sp>
          <p:nvSpPr>
            <p:cNvPr id="53" name="Freeform: Shape 17"/>
            <p:cNvSpPr/>
            <p:nvPr/>
          </p:nvSpPr>
          <p:spPr>
            <a:xfrm>
              <a:off x="5530762" y="3018949"/>
              <a:ext cx="862480" cy="8614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661"/>
                  </a:lnTo>
                  <a:lnTo>
                    <a:pt x="9707" y="0"/>
                  </a:lnTo>
                  <a:lnTo>
                    <a:pt x="0" y="21600"/>
                  </a:lnTo>
                  <a:close/>
                </a:path>
              </a:pathLst>
            </a:custGeom>
            <a:solidFill>
              <a:schemeClr val="accent3"/>
            </a:solidFill>
            <a:ln w="12700">
              <a:miter lim="400000"/>
            </a:ln>
          </p:spPr>
          <p:txBody>
            <a:bodyPr anchor="ctr"/>
            <a:lstStyle/>
            <a:p>
              <a:pPr algn="ctr"/>
              <a:endParaRPr/>
            </a:p>
          </p:txBody>
        </p:sp>
        <p:sp>
          <p:nvSpPr>
            <p:cNvPr id="54" name="Freeform: Shape 18"/>
            <p:cNvSpPr/>
            <p:nvPr/>
          </p:nvSpPr>
          <p:spPr>
            <a:xfrm>
              <a:off x="5926228" y="3593703"/>
              <a:ext cx="478751" cy="1225026"/>
            </a:xfrm>
            <a:custGeom>
              <a:avLst/>
              <a:gdLst/>
              <a:ahLst/>
              <a:cxnLst>
                <a:cxn ang="0">
                  <a:pos x="wd2" y="hd2"/>
                </a:cxn>
                <a:cxn ang="5400000">
                  <a:pos x="wd2" y="hd2"/>
                </a:cxn>
                <a:cxn ang="10800000">
                  <a:pos x="wd2" y="hd2"/>
                </a:cxn>
                <a:cxn ang="16200000">
                  <a:pos x="wd2" y="hd2"/>
                </a:cxn>
              </a:cxnLst>
              <a:rect l="0" t="0" r="r" b="b"/>
              <a:pathLst>
                <a:path w="21600" h="21536" extrusionOk="0">
                  <a:moveTo>
                    <a:pt x="21052" y="0"/>
                  </a:moveTo>
                  <a:lnTo>
                    <a:pt x="0" y="16662"/>
                  </a:lnTo>
                  <a:cubicBezTo>
                    <a:pt x="1830" y="18103"/>
                    <a:pt x="4623" y="19327"/>
                    <a:pt x="8132" y="20179"/>
                  </a:cubicBezTo>
                  <a:cubicBezTo>
                    <a:pt x="12121" y="21149"/>
                    <a:pt x="16792" y="21600"/>
                    <a:pt x="21481" y="21472"/>
                  </a:cubicBezTo>
                  <a:cubicBezTo>
                    <a:pt x="21520" y="21493"/>
                    <a:pt x="21561" y="21514"/>
                    <a:pt x="21600" y="21536"/>
                  </a:cubicBezTo>
                  <a:lnTo>
                    <a:pt x="21052" y="0"/>
                  </a:lnTo>
                  <a:close/>
                </a:path>
              </a:pathLst>
            </a:custGeom>
            <a:solidFill>
              <a:schemeClr val="accent1"/>
            </a:solidFill>
            <a:ln w="12700">
              <a:miter lim="400000"/>
            </a:ln>
          </p:spPr>
          <p:txBody>
            <a:bodyPr anchor="ctr"/>
            <a:lstStyle/>
            <a:p>
              <a:pPr algn="ctr"/>
              <a:endParaRPr/>
            </a:p>
          </p:txBody>
        </p:sp>
        <p:sp>
          <p:nvSpPr>
            <p:cNvPr id="55" name="Freeform: Shape 19"/>
            <p:cNvSpPr/>
            <p:nvPr/>
          </p:nvSpPr>
          <p:spPr>
            <a:xfrm>
              <a:off x="6898513" y="4325196"/>
              <a:ext cx="790019" cy="7033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64" y="7252"/>
                  </a:lnTo>
                  <a:lnTo>
                    <a:pt x="111" y="20642"/>
                  </a:lnTo>
                  <a:cubicBezTo>
                    <a:pt x="5506" y="20781"/>
                    <a:pt x="10749" y="18609"/>
                    <a:pt x="14767" y="14560"/>
                  </a:cubicBezTo>
                  <a:cubicBezTo>
                    <a:pt x="18523" y="10774"/>
                    <a:pt x="20934" y="5606"/>
                    <a:pt x="21600" y="0"/>
                  </a:cubicBezTo>
                  <a:close/>
                  <a:moveTo>
                    <a:pt x="94" y="20748"/>
                  </a:moveTo>
                  <a:lnTo>
                    <a:pt x="0" y="21277"/>
                  </a:lnTo>
                  <a:cubicBezTo>
                    <a:pt x="189" y="21393"/>
                    <a:pt x="384" y="21493"/>
                    <a:pt x="576" y="21600"/>
                  </a:cubicBezTo>
                  <a:cubicBezTo>
                    <a:pt x="412" y="21319"/>
                    <a:pt x="247" y="21037"/>
                    <a:pt x="94" y="20748"/>
                  </a:cubicBezTo>
                  <a:close/>
                </a:path>
              </a:pathLst>
            </a:custGeom>
            <a:solidFill>
              <a:schemeClr val="tx2">
                <a:lumMod val="50000"/>
              </a:schemeClr>
            </a:solidFill>
            <a:ln w="12700">
              <a:miter lim="400000"/>
            </a:ln>
          </p:spPr>
          <p:txBody>
            <a:bodyPr anchor="ctr"/>
            <a:lstStyle/>
            <a:p>
              <a:pPr algn="ctr"/>
              <a:endParaRPr/>
            </a:p>
          </p:txBody>
        </p:sp>
        <p:sp>
          <p:nvSpPr>
            <p:cNvPr id="56" name="Freeform: Shape 20"/>
            <p:cNvSpPr/>
            <p:nvPr/>
          </p:nvSpPr>
          <p:spPr>
            <a:xfrm>
              <a:off x="7417565" y="3175910"/>
              <a:ext cx="645621" cy="1145843"/>
            </a:xfrm>
            <a:custGeom>
              <a:avLst/>
              <a:gdLst/>
              <a:ahLst/>
              <a:cxnLst>
                <a:cxn ang="0">
                  <a:pos x="wd2" y="hd2"/>
                </a:cxn>
                <a:cxn ang="5400000">
                  <a:pos x="wd2" y="hd2"/>
                </a:cxn>
                <a:cxn ang="10800000">
                  <a:pos x="wd2" y="hd2"/>
                </a:cxn>
                <a:cxn ang="16200000">
                  <a:pos x="wd2" y="hd2"/>
                </a:cxn>
              </a:cxnLst>
              <a:rect l="0" t="0" r="r" b="b"/>
              <a:pathLst>
                <a:path w="21151" h="21600" extrusionOk="0">
                  <a:moveTo>
                    <a:pt x="10496" y="0"/>
                  </a:moveTo>
                  <a:cubicBezTo>
                    <a:pt x="10329" y="19"/>
                    <a:pt x="10166" y="28"/>
                    <a:pt x="9999" y="50"/>
                  </a:cubicBezTo>
                  <a:lnTo>
                    <a:pt x="0" y="10086"/>
                  </a:lnTo>
                  <a:lnTo>
                    <a:pt x="8897" y="21600"/>
                  </a:lnTo>
                  <a:cubicBezTo>
                    <a:pt x="8916" y="21516"/>
                    <a:pt x="8947" y="21433"/>
                    <a:pt x="8964" y="21348"/>
                  </a:cubicBezTo>
                  <a:cubicBezTo>
                    <a:pt x="16783" y="19275"/>
                    <a:pt x="21600" y="14662"/>
                    <a:pt x="21118" y="9716"/>
                  </a:cubicBezTo>
                  <a:cubicBezTo>
                    <a:pt x="20721" y="5632"/>
                    <a:pt x="16690" y="1975"/>
                    <a:pt x="10496" y="0"/>
                  </a:cubicBezTo>
                  <a:close/>
                </a:path>
              </a:pathLst>
            </a:custGeom>
            <a:solidFill>
              <a:schemeClr val="accent1">
                <a:lumMod val="50000"/>
              </a:schemeClr>
            </a:solidFill>
            <a:ln w="12700">
              <a:miter lim="400000"/>
            </a:ln>
          </p:spPr>
          <p:txBody>
            <a:bodyPr anchor="ctr"/>
            <a:lstStyle/>
            <a:p>
              <a:pPr algn="ctr"/>
              <a:endParaRPr/>
            </a:p>
          </p:txBody>
        </p:sp>
        <p:sp>
          <p:nvSpPr>
            <p:cNvPr id="57" name="Freeform: Shape 21"/>
            <p:cNvSpPr/>
            <p:nvPr/>
          </p:nvSpPr>
          <p:spPr>
            <a:xfrm>
              <a:off x="6251673" y="2263358"/>
              <a:ext cx="844497" cy="914376"/>
            </a:xfrm>
            <a:custGeom>
              <a:avLst/>
              <a:gdLst/>
              <a:ahLst/>
              <a:cxnLst>
                <a:cxn ang="0">
                  <a:pos x="wd2" y="hd2"/>
                </a:cxn>
                <a:cxn ang="5400000">
                  <a:pos x="wd2" y="hd2"/>
                </a:cxn>
                <a:cxn ang="10800000">
                  <a:pos x="wd2" y="hd2"/>
                </a:cxn>
                <a:cxn ang="16200000">
                  <a:pos x="wd2" y="hd2"/>
                </a:cxn>
              </a:cxnLst>
              <a:rect l="0" t="0" r="r" b="b"/>
              <a:pathLst>
                <a:path w="21600" h="21583" extrusionOk="0">
                  <a:moveTo>
                    <a:pt x="8024" y="5"/>
                  </a:moveTo>
                  <a:cubicBezTo>
                    <a:pt x="5222" y="69"/>
                    <a:pt x="2464" y="773"/>
                    <a:pt x="5" y="2070"/>
                  </a:cubicBezTo>
                  <a:cubicBezTo>
                    <a:pt x="3" y="2068"/>
                    <a:pt x="2" y="2066"/>
                    <a:pt x="0" y="2065"/>
                  </a:cubicBezTo>
                  <a:lnTo>
                    <a:pt x="8562" y="21583"/>
                  </a:lnTo>
                  <a:lnTo>
                    <a:pt x="21600" y="5712"/>
                  </a:lnTo>
                  <a:cubicBezTo>
                    <a:pt x="18884" y="2687"/>
                    <a:pt x="15048" y="703"/>
                    <a:pt x="10831" y="153"/>
                  </a:cubicBezTo>
                  <a:cubicBezTo>
                    <a:pt x="9897" y="31"/>
                    <a:pt x="8957" y="-17"/>
                    <a:pt x="8024" y="5"/>
                  </a:cubicBezTo>
                  <a:close/>
                </a:path>
              </a:pathLst>
            </a:custGeom>
            <a:solidFill>
              <a:schemeClr val="accent4">
                <a:lumMod val="20000"/>
                <a:lumOff val="80000"/>
              </a:schemeClr>
            </a:solidFill>
            <a:ln w="12700">
              <a:miter lim="400000"/>
            </a:ln>
          </p:spPr>
          <p:txBody>
            <a:bodyPr anchor="ctr"/>
            <a:lstStyle/>
            <a:p>
              <a:pPr algn="ctr"/>
              <a:endParaRPr/>
            </a:p>
          </p:txBody>
        </p:sp>
        <p:sp>
          <p:nvSpPr>
            <p:cNvPr id="58" name="Freeform: Shape 22"/>
            <p:cNvSpPr/>
            <p:nvPr/>
          </p:nvSpPr>
          <p:spPr>
            <a:xfrm>
              <a:off x="6581372" y="2503756"/>
              <a:ext cx="1140983" cy="675598"/>
            </a:xfrm>
            <a:custGeom>
              <a:avLst/>
              <a:gdLst/>
              <a:ahLst/>
              <a:cxnLst>
                <a:cxn ang="0">
                  <a:pos x="wd2" y="hd2"/>
                </a:cxn>
                <a:cxn ang="5400000">
                  <a:pos x="wd2" y="hd2"/>
                </a:cxn>
                <a:cxn ang="10800000">
                  <a:pos x="wd2" y="hd2"/>
                </a:cxn>
                <a:cxn ang="16200000">
                  <a:pos x="wd2" y="hd2"/>
                </a:cxn>
              </a:cxnLst>
              <a:rect l="0" t="0" r="r" b="b"/>
              <a:pathLst>
                <a:path w="21600" h="21600" extrusionOk="0">
                  <a:moveTo>
                    <a:pt x="9719" y="0"/>
                  </a:moveTo>
                  <a:lnTo>
                    <a:pt x="0" y="21529"/>
                  </a:lnTo>
                  <a:lnTo>
                    <a:pt x="21577" y="21600"/>
                  </a:lnTo>
                  <a:lnTo>
                    <a:pt x="21600" y="21542"/>
                  </a:lnTo>
                  <a:cubicBezTo>
                    <a:pt x="21331" y="16110"/>
                    <a:pt x="19966" y="11003"/>
                    <a:pt x="17724" y="7077"/>
                  </a:cubicBezTo>
                  <a:cubicBezTo>
                    <a:pt x="15600" y="3357"/>
                    <a:pt x="12808" y="911"/>
                    <a:pt x="9784" y="123"/>
                  </a:cubicBezTo>
                  <a:cubicBezTo>
                    <a:pt x="9763" y="80"/>
                    <a:pt x="9740" y="42"/>
                    <a:pt x="9719" y="0"/>
                  </a:cubicBezTo>
                  <a:close/>
                </a:path>
              </a:pathLst>
            </a:custGeom>
            <a:solidFill>
              <a:schemeClr val="accent4">
                <a:lumMod val="40000"/>
                <a:lumOff val="60000"/>
              </a:schemeClr>
            </a:solidFill>
            <a:ln w="12700">
              <a:miter lim="400000"/>
            </a:ln>
          </p:spPr>
          <p:txBody>
            <a:bodyPr anchor="ctr"/>
            <a:lstStyle/>
            <a:p>
              <a:pPr algn="ctr"/>
              <a:endParaRPr/>
            </a:p>
          </p:txBody>
        </p:sp>
        <p:sp>
          <p:nvSpPr>
            <p:cNvPr id="59" name="Freeform: Shape 23"/>
            <p:cNvSpPr/>
            <p:nvPr/>
          </p:nvSpPr>
          <p:spPr>
            <a:xfrm>
              <a:off x="5528282" y="2251404"/>
              <a:ext cx="725619" cy="770796"/>
            </a:xfrm>
            <a:custGeom>
              <a:avLst/>
              <a:gdLst/>
              <a:ahLst/>
              <a:cxnLst>
                <a:cxn ang="0">
                  <a:pos x="wd2" y="hd2"/>
                </a:cxn>
                <a:cxn ang="5400000">
                  <a:pos x="wd2" y="hd2"/>
                </a:cxn>
                <a:cxn ang="10800000">
                  <a:pos x="wd2" y="hd2"/>
                </a:cxn>
                <a:cxn ang="16200000">
                  <a:pos x="wd2" y="hd2"/>
                </a:cxn>
              </a:cxnLst>
              <a:rect l="0" t="0" r="r" b="b"/>
              <a:pathLst>
                <a:path w="21600" h="21597" extrusionOk="0">
                  <a:moveTo>
                    <a:pt x="11768" y="0"/>
                  </a:moveTo>
                  <a:cubicBezTo>
                    <a:pt x="11272" y="-3"/>
                    <a:pt x="10775" y="10"/>
                    <a:pt x="10279" y="45"/>
                  </a:cubicBezTo>
                  <a:cubicBezTo>
                    <a:pt x="6489" y="318"/>
                    <a:pt x="2891" y="1718"/>
                    <a:pt x="0" y="4040"/>
                  </a:cubicBezTo>
                  <a:lnTo>
                    <a:pt x="11532" y="21597"/>
                  </a:lnTo>
                  <a:lnTo>
                    <a:pt x="21600" y="2763"/>
                  </a:lnTo>
                  <a:cubicBezTo>
                    <a:pt x="21580" y="2774"/>
                    <a:pt x="21559" y="2781"/>
                    <a:pt x="21540" y="2792"/>
                  </a:cubicBezTo>
                  <a:cubicBezTo>
                    <a:pt x="18629" y="985"/>
                    <a:pt x="15233" y="21"/>
                    <a:pt x="11768" y="0"/>
                  </a:cubicBezTo>
                  <a:close/>
                </a:path>
              </a:pathLst>
            </a:custGeom>
            <a:solidFill>
              <a:schemeClr val="accent4">
                <a:lumMod val="40000"/>
                <a:lumOff val="60000"/>
              </a:schemeClr>
            </a:solidFill>
            <a:ln w="12700">
              <a:miter lim="400000"/>
            </a:ln>
          </p:spPr>
          <p:txBody>
            <a:bodyPr anchor="ctr"/>
            <a:lstStyle/>
            <a:p>
              <a:pPr algn="ctr"/>
              <a:endParaRPr/>
            </a:p>
          </p:txBody>
        </p:sp>
        <p:sp>
          <p:nvSpPr>
            <p:cNvPr id="60" name="Freeform: Shape 24"/>
            <p:cNvSpPr/>
            <p:nvPr/>
          </p:nvSpPr>
          <p:spPr>
            <a:xfrm>
              <a:off x="4945033" y="2394367"/>
              <a:ext cx="970666" cy="627833"/>
            </a:xfrm>
            <a:custGeom>
              <a:avLst/>
              <a:gdLst/>
              <a:ahLst/>
              <a:cxnLst>
                <a:cxn ang="0">
                  <a:pos x="wd2" y="hd2"/>
                </a:cxn>
                <a:cxn ang="5400000">
                  <a:pos x="wd2" y="hd2"/>
                </a:cxn>
                <a:cxn ang="10800000">
                  <a:pos x="wd2" y="hd2"/>
                </a:cxn>
                <a:cxn ang="16200000">
                  <a:pos x="wd2" y="hd2"/>
                </a:cxn>
              </a:cxnLst>
              <a:rect l="0" t="0" r="r" b="b"/>
              <a:pathLst>
                <a:path w="21600" h="21415" extrusionOk="0">
                  <a:moveTo>
                    <a:pt x="12988" y="29"/>
                  </a:moveTo>
                  <a:cubicBezTo>
                    <a:pt x="12985" y="33"/>
                    <a:pt x="12982" y="39"/>
                    <a:pt x="12979" y="43"/>
                  </a:cubicBezTo>
                  <a:cubicBezTo>
                    <a:pt x="10473" y="-185"/>
                    <a:pt x="7966" y="507"/>
                    <a:pt x="5669" y="2060"/>
                  </a:cubicBezTo>
                  <a:cubicBezTo>
                    <a:pt x="3538" y="3501"/>
                    <a:pt x="1639" y="5648"/>
                    <a:pt x="113" y="8346"/>
                  </a:cubicBezTo>
                  <a:cubicBezTo>
                    <a:pt x="75" y="8353"/>
                    <a:pt x="38" y="8366"/>
                    <a:pt x="0" y="8373"/>
                  </a:cubicBezTo>
                  <a:lnTo>
                    <a:pt x="21600" y="21415"/>
                  </a:lnTo>
                  <a:lnTo>
                    <a:pt x="12988" y="29"/>
                  </a:lnTo>
                  <a:close/>
                </a:path>
              </a:pathLst>
            </a:custGeom>
            <a:solidFill>
              <a:schemeClr val="accent4">
                <a:lumMod val="20000"/>
                <a:lumOff val="80000"/>
              </a:schemeClr>
            </a:solidFill>
            <a:ln w="12700">
              <a:miter lim="400000"/>
            </a:ln>
          </p:spPr>
          <p:txBody>
            <a:bodyPr anchor="ctr"/>
            <a:lstStyle/>
            <a:p>
              <a:pPr algn="ctr"/>
              <a:endParaRPr/>
            </a:p>
          </p:txBody>
        </p:sp>
        <p:sp>
          <p:nvSpPr>
            <p:cNvPr id="61" name="Freeform: Shape 25"/>
            <p:cNvSpPr/>
            <p:nvPr/>
          </p:nvSpPr>
          <p:spPr>
            <a:xfrm>
              <a:off x="4242905" y="2638025"/>
              <a:ext cx="708203" cy="9852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90" y="8"/>
                    <a:pt x="21579" y="14"/>
                    <a:pt x="21569" y="22"/>
                  </a:cubicBezTo>
                  <a:cubicBezTo>
                    <a:pt x="9364" y="1118"/>
                    <a:pt x="237" y="8497"/>
                    <a:pt x="0" y="17258"/>
                  </a:cubicBezTo>
                  <a:lnTo>
                    <a:pt x="15343" y="21600"/>
                  </a:lnTo>
                  <a:lnTo>
                    <a:pt x="21600" y="0"/>
                  </a:lnTo>
                  <a:close/>
                </a:path>
              </a:pathLst>
            </a:custGeom>
            <a:solidFill>
              <a:schemeClr val="accent4">
                <a:lumMod val="20000"/>
                <a:lumOff val="80000"/>
              </a:schemeClr>
            </a:solidFill>
            <a:ln w="12700">
              <a:miter lim="400000"/>
            </a:ln>
          </p:spPr>
          <p:txBody>
            <a:bodyPr anchor="ctr"/>
            <a:lstStyle/>
            <a:p>
              <a:pPr algn="ctr"/>
              <a:endParaRPr/>
            </a:p>
          </p:txBody>
        </p:sp>
        <p:sp>
          <p:nvSpPr>
            <p:cNvPr id="62" name="Freeform: Shape 26"/>
            <p:cNvSpPr/>
            <p:nvPr/>
          </p:nvSpPr>
          <p:spPr>
            <a:xfrm>
              <a:off x="5117981" y="3878847"/>
              <a:ext cx="790627" cy="689846"/>
            </a:xfrm>
            <a:custGeom>
              <a:avLst/>
              <a:gdLst/>
              <a:ahLst/>
              <a:cxnLst>
                <a:cxn ang="0">
                  <a:pos x="wd2" y="hd2"/>
                </a:cxn>
                <a:cxn ang="5400000">
                  <a:pos x="wd2" y="hd2"/>
                </a:cxn>
                <a:cxn ang="10800000">
                  <a:pos x="wd2" y="hd2"/>
                </a:cxn>
                <a:cxn ang="16200000">
                  <a:pos x="wd2" y="hd2"/>
                </a:cxn>
              </a:cxnLst>
              <a:rect l="0" t="0" r="r" b="b"/>
              <a:pathLst>
                <a:path w="21600" h="21203" extrusionOk="0">
                  <a:moveTo>
                    <a:pt x="11320" y="0"/>
                  </a:moveTo>
                  <a:lnTo>
                    <a:pt x="0" y="11590"/>
                  </a:lnTo>
                  <a:cubicBezTo>
                    <a:pt x="2218" y="15474"/>
                    <a:pt x="5508" y="18439"/>
                    <a:pt x="9378" y="19993"/>
                  </a:cubicBezTo>
                  <a:cubicBezTo>
                    <a:pt x="13329" y="21580"/>
                    <a:pt x="17633" y="21600"/>
                    <a:pt x="21600" y="20086"/>
                  </a:cubicBezTo>
                  <a:lnTo>
                    <a:pt x="11320" y="0"/>
                  </a:lnTo>
                  <a:close/>
                </a:path>
              </a:pathLst>
            </a:custGeom>
            <a:solidFill>
              <a:schemeClr val="accent1">
                <a:lumMod val="75000"/>
              </a:schemeClr>
            </a:solidFill>
            <a:ln w="12700">
              <a:miter lim="400000"/>
            </a:ln>
          </p:spPr>
          <p:txBody>
            <a:bodyPr anchor="ctr"/>
            <a:lstStyle/>
            <a:p>
              <a:pPr algn="ctr"/>
              <a:endParaRPr/>
            </a:p>
          </p:txBody>
        </p:sp>
        <p:sp>
          <p:nvSpPr>
            <p:cNvPr id="63" name="Freeform: Shape 27"/>
            <p:cNvSpPr/>
            <p:nvPr/>
          </p:nvSpPr>
          <p:spPr>
            <a:xfrm>
              <a:off x="4139393" y="3426713"/>
              <a:ext cx="610524" cy="771227"/>
            </a:xfrm>
            <a:custGeom>
              <a:avLst/>
              <a:gdLst/>
              <a:ahLst/>
              <a:cxnLst>
                <a:cxn ang="0">
                  <a:pos x="wd2" y="hd2"/>
                </a:cxn>
                <a:cxn ang="5400000">
                  <a:pos x="wd2" y="hd2"/>
                </a:cxn>
                <a:cxn ang="10800000">
                  <a:pos x="wd2" y="hd2"/>
                </a:cxn>
                <a:cxn ang="16200000">
                  <a:pos x="wd2" y="hd2"/>
                </a:cxn>
              </a:cxnLst>
              <a:rect l="0" t="0" r="r" b="b"/>
              <a:pathLst>
                <a:path w="20400" h="21600" extrusionOk="0">
                  <a:moveTo>
                    <a:pt x="3585" y="0"/>
                  </a:moveTo>
                  <a:lnTo>
                    <a:pt x="20400" y="5517"/>
                  </a:lnTo>
                  <a:lnTo>
                    <a:pt x="13510" y="21600"/>
                  </a:lnTo>
                  <a:cubicBezTo>
                    <a:pt x="9548" y="21176"/>
                    <a:pt x="5942" y="19468"/>
                    <a:pt x="3465" y="16842"/>
                  </a:cubicBezTo>
                  <a:cubicBezTo>
                    <a:pt x="-1200" y="11896"/>
                    <a:pt x="-1150" y="4900"/>
                    <a:pt x="3585" y="0"/>
                  </a:cubicBezTo>
                  <a:close/>
                </a:path>
              </a:pathLst>
            </a:custGeom>
            <a:solidFill>
              <a:schemeClr val="accent4">
                <a:lumMod val="40000"/>
                <a:lumOff val="60000"/>
              </a:schemeClr>
            </a:solidFill>
            <a:ln w="12700">
              <a:miter lim="400000"/>
            </a:ln>
          </p:spPr>
          <p:txBody>
            <a:bodyPr anchor="ctr"/>
            <a:lstStyle/>
            <a:p>
              <a:pPr algn="ctr"/>
              <a:endParaRPr/>
            </a:p>
          </p:txBody>
        </p:sp>
        <p:sp>
          <p:nvSpPr>
            <p:cNvPr id="64" name="Freeform: Shape 28"/>
            <p:cNvSpPr/>
            <p:nvPr/>
          </p:nvSpPr>
          <p:spPr>
            <a:xfrm>
              <a:off x="6406834" y="4816641"/>
              <a:ext cx="836118" cy="5664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2743" y="7679"/>
                  </a:lnTo>
                  <a:cubicBezTo>
                    <a:pt x="13941" y="9961"/>
                    <a:pt x="15320" y="12023"/>
                    <a:pt x="16851" y="13819"/>
                  </a:cubicBezTo>
                  <a:cubicBezTo>
                    <a:pt x="18315" y="15538"/>
                    <a:pt x="19909" y="17002"/>
                    <a:pt x="21600" y="18183"/>
                  </a:cubicBezTo>
                  <a:lnTo>
                    <a:pt x="17430" y="21600"/>
                  </a:lnTo>
                  <a:cubicBezTo>
                    <a:pt x="13999" y="19071"/>
                    <a:pt x="10783" y="15954"/>
                    <a:pt x="7846" y="12314"/>
                  </a:cubicBezTo>
                  <a:cubicBezTo>
                    <a:pt x="4913" y="8677"/>
                    <a:pt x="2279" y="4545"/>
                    <a:pt x="0" y="0"/>
                  </a:cubicBezTo>
                  <a:close/>
                </a:path>
              </a:pathLst>
            </a:custGeom>
            <a:solidFill>
              <a:schemeClr val="tx2">
                <a:lumMod val="50000"/>
              </a:schemeClr>
            </a:solidFill>
            <a:ln w="12700">
              <a:miter lim="400000"/>
            </a:ln>
          </p:spPr>
          <p:txBody>
            <a:bodyPr anchor="ctr"/>
            <a:lstStyle/>
            <a:p>
              <a:pPr algn="ctr"/>
              <a:endParaRPr/>
            </a:p>
          </p:txBody>
        </p:sp>
        <p:sp>
          <p:nvSpPr>
            <p:cNvPr id="65" name="Freeform: Shape 29"/>
            <p:cNvSpPr/>
            <p:nvPr/>
          </p:nvSpPr>
          <p:spPr>
            <a:xfrm>
              <a:off x="4530814" y="3628917"/>
              <a:ext cx="578993" cy="763621"/>
            </a:xfrm>
            <a:custGeom>
              <a:avLst/>
              <a:gdLst/>
              <a:ahLst/>
              <a:cxnLst>
                <a:cxn ang="0">
                  <a:pos x="wd2" y="hd2"/>
                </a:cxn>
                <a:cxn ang="5400000">
                  <a:pos x="wd2" y="hd2"/>
                </a:cxn>
                <a:cxn ang="10800000">
                  <a:pos x="wd2" y="hd2"/>
                </a:cxn>
                <a:cxn ang="16200000">
                  <a:pos x="wd2" y="hd2"/>
                </a:cxn>
              </a:cxnLst>
              <a:rect l="0" t="0" r="r" b="b"/>
              <a:pathLst>
                <a:path w="21600" h="21405" extrusionOk="0">
                  <a:moveTo>
                    <a:pt x="0" y="15921"/>
                  </a:moveTo>
                  <a:lnTo>
                    <a:pt x="7669" y="0"/>
                  </a:lnTo>
                  <a:lnTo>
                    <a:pt x="21600" y="17825"/>
                  </a:lnTo>
                  <a:cubicBezTo>
                    <a:pt x="18969" y="20272"/>
                    <a:pt x="14913" y="21600"/>
                    <a:pt x="10736" y="21381"/>
                  </a:cubicBezTo>
                  <a:cubicBezTo>
                    <a:pt x="6113" y="21140"/>
                    <a:pt x="2016" y="19056"/>
                    <a:pt x="0" y="15921"/>
                  </a:cubicBezTo>
                  <a:close/>
                </a:path>
              </a:pathLst>
            </a:custGeom>
            <a:solidFill>
              <a:schemeClr val="accent4">
                <a:lumMod val="60000"/>
                <a:lumOff val="40000"/>
              </a:schemeClr>
            </a:solidFill>
            <a:ln w="12700">
              <a:miter lim="400000"/>
            </a:ln>
          </p:spPr>
          <p:txBody>
            <a:bodyPr anchor="ctr"/>
            <a:lstStyle/>
            <a:p>
              <a:pPr algn="ctr"/>
              <a:endParaRPr/>
            </a:p>
          </p:txBody>
        </p:sp>
      </p:grpSp>
      <p:sp>
        <p:nvSpPr>
          <p:cNvPr id="66" name="Title 1"/>
          <p:cNvSpPr txBox="1"/>
          <p:nvPr/>
        </p:nvSpPr>
        <p:spPr>
          <a:xfrm>
            <a:off x="565435" y="275487"/>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200" dirty="0">
                <a:solidFill>
                  <a:srgbClr val="404040"/>
                </a:solidFill>
                <a:latin typeface="微软雅黑" panose="020B0503020204020204" pitchFamily="34" charset="-122"/>
                <a:ea typeface="微软雅黑" panose="020B0503020204020204" pitchFamily="34" charset="-122"/>
              </a:rPr>
              <a:t>1.2 </a:t>
            </a:r>
            <a:r>
              <a:rPr lang="zh-CN" altLang="en-US" sz="2200" dirty="0">
                <a:solidFill>
                  <a:srgbClr val="404040"/>
                </a:solidFill>
                <a:latin typeface="微软雅黑" panose="020B0503020204020204" pitchFamily="34" charset="-122"/>
                <a:ea typeface="微软雅黑" panose="020B0503020204020204" pitchFamily="34" charset="-122"/>
              </a:rPr>
              <a:t>主旨内容</a:t>
            </a:r>
          </a:p>
        </p:txBody>
      </p:sp>
      <p:sp>
        <p:nvSpPr>
          <p:cNvPr id="67" name="等腰三角形 66"/>
          <p:cNvSpPr/>
          <p:nvPr/>
        </p:nvSpPr>
        <p:spPr>
          <a:xfrm rot="10800000" flipH="1">
            <a:off x="-4477" y="-40970"/>
            <a:ext cx="691465" cy="596090"/>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nvSpPr>
        <p:spPr>
          <a:xfrm rot="16200000">
            <a:off x="8493996" y="4492006"/>
            <a:ext cx="696704" cy="600607"/>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Box 38"/>
          <p:cNvSpPr txBox="1"/>
          <p:nvPr/>
        </p:nvSpPr>
        <p:spPr bwMode="auto">
          <a:xfrm>
            <a:off x="53223" y="609572"/>
            <a:ext cx="4302753" cy="4031515"/>
          </a:xfrm>
          <a:prstGeom prst="rect">
            <a:avLst/>
          </a:prstGeom>
          <a:noFill/>
        </p:spPr>
        <p:txBody>
          <a:bodyPr wrap="square" lIns="360000" tIns="0" rIns="0" bIns="0" anchor="ctr" anchorCtr="0">
            <a:noAutofit/>
          </a:bodyPr>
          <a:lstStyle/>
          <a:p>
            <a:pPr algn="just">
              <a:lnSpc>
                <a:spcPct val="120000"/>
              </a:lnSpc>
            </a:pPr>
            <a:r>
              <a:rPr lang="zh-CN" altLang="en-US" sz="2200" b="0" dirty="0">
                <a:solidFill>
                  <a:schemeClr val="tx1"/>
                </a:solidFill>
                <a:effectLst/>
                <a:latin typeface="黑体" panose="02010609060101010101" pitchFamily="49" charset="-122"/>
                <a:ea typeface="黑体" panose="02010609060101010101" pitchFamily="49" charset="-122"/>
              </a:rPr>
              <a:t>    </a:t>
            </a:r>
            <a:r>
              <a:rPr lang="zh-CN" altLang="en-US" sz="2200" b="0" dirty="0">
                <a:solidFill>
                  <a:schemeClr val="tx1"/>
                </a:solidFill>
                <a:effectLst/>
                <a:latin typeface="Microsoft YaHei" panose="020B0503020204020204" pitchFamily="34" charset="-122"/>
                <a:ea typeface="Microsoft YaHei" panose="020B0503020204020204" pitchFamily="34" charset="-122"/>
              </a:rPr>
              <a:t>本作品针对世界各国尤其是国内的人口老龄化情况，收集数十年间老年人口占比的数据，进行可视化，同时结合经济、民族文化、地理位置等信息，旨在探索人口结构不断趋于老龄化的影响因素，为应对人口老龄化现象提出有效建议。</a:t>
            </a:r>
          </a:p>
        </p:txBody>
      </p:sp>
      <p:pic>
        <p:nvPicPr>
          <p:cNvPr id="3" name="图片 2"/>
          <p:cNvPicPr>
            <a:picLocks noChangeAspect="1"/>
          </p:cNvPicPr>
          <p:nvPr/>
        </p:nvPicPr>
        <p:blipFill>
          <a:blip r:embed="rId3"/>
          <a:stretch>
            <a:fillRect/>
          </a:stretch>
        </p:blipFill>
        <p:spPr>
          <a:xfrm>
            <a:off x="4860032" y="555526"/>
            <a:ext cx="3610004" cy="19978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1" name="图片 70"/>
          <p:cNvPicPr>
            <a:picLocks noChangeAspect="1"/>
          </p:cNvPicPr>
          <p:nvPr/>
        </p:nvPicPr>
        <p:blipFill>
          <a:blip r:embed="rId4"/>
          <a:stretch>
            <a:fillRect/>
          </a:stretch>
        </p:blipFill>
        <p:spPr>
          <a:xfrm>
            <a:off x="4860032" y="2784712"/>
            <a:ext cx="3616953" cy="18752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4" name="Title 1">
            <a:extLst>
              <a:ext uri="{FF2B5EF4-FFF2-40B4-BE49-F238E27FC236}">
                <a16:creationId xmlns:a16="http://schemas.microsoft.com/office/drawing/2014/main" id="{E71BAB7A-D72E-1646-B2B8-D2F525EBF131}"/>
              </a:ext>
            </a:extLst>
          </p:cNvPr>
          <p:cNvSpPr txBox="1"/>
          <p:nvPr/>
        </p:nvSpPr>
        <p:spPr>
          <a:xfrm>
            <a:off x="6002687" y="-65774"/>
            <a:ext cx="3130256" cy="477284"/>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200" dirty="0">
                <a:solidFill>
                  <a:srgbClr val="404040"/>
                </a:solidFill>
                <a:latin typeface="微软雅黑" panose="020B0503020204020204" pitchFamily="34" charset="-122"/>
                <a:ea typeface="微软雅黑" panose="020B0503020204020204" pitchFamily="34" charset="-122"/>
              </a:rPr>
              <a:t>全球人口老龄化数据的时空及动态可视化展示</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9654"/>
            <a:ext cx="9144000" cy="5183154"/>
          </a:xfrm>
          <a:prstGeom prst="rect">
            <a:avLst/>
          </a:prstGeom>
          <a:solidFill>
            <a:srgbClr val="FEA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a:extLst>
              <a:ext uri="{FF2B5EF4-FFF2-40B4-BE49-F238E27FC236}">
                <a16:creationId xmlns:a16="http://schemas.microsoft.com/office/drawing/2014/main" id="{0E860362-CA91-664C-9220-F79F48ABE092}"/>
              </a:ext>
            </a:extLst>
          </p:cNvPr>
          <p:cNvGrpSpPr/>
          <p:nvPr/>
        </p:nvGrpSpPr>
        <p:grpSpPr>
          <a:xfrm>
            <a:off x="5153176" y="1628562"/>
            <a:ext cx="3919385" cy="2582878"/>
            <a:chOff x="4572000" y="1444257"/>
            <a:chExt cx="3322969" cy="3044546"/>
          </a:xfrm>
        </p:grpSpPr>
        <p:grpSp>
          <p:nvGrpSpPr>
            <p:cNvPr id="8" name="Group 5"/>
            <p:cNvGrpSpPr/>
            <p:nvPr/>
          </p:nvGrpSpPr>
          <p:grpSpPr>
            <a:xfrm>
              <a:off x="4572000" y="1444257"/>
              <a:ext cx="3322969" cy="530915"/>
              <a:chOff x="1598315" y="1418185"/>
              <a:chExt cx="4430626" cy="707886"/>
            </a:xfrm>
          </p:grpSpPr>
          <p:sp>
            <p:nvSpPr>
              <p:cNvPr id="24" name="TextBox 6"/>
              <p:cNvSpPr txBox="1"/>
              <p:nvPr/>
            </p:nvSpPr>
            <p:spPr>
              <a:xfrm>
                <a:off x="1598315" y="1418185"/>
                <a:ext cx="655949" cy="707886"/>
              </a:xfrm>
              <a:prstGeom prst="rect">
                <a:avLst/>
              </a:prstGeom>
              <a:noFill/>
            </p:spPr>
            <p:txBody>
              <a:bodyPr wrap="none" anchor="ctr">
                <a:normAutofit fontScale="70000" lnSpcReduction="20000"/>
              </a:bodyPr>
              <a:lstStyle/>
              <a:p>
                <a:r>
                  <a:rPr lang="en-US" altLang="zh-CN" sz="4000" dirty="0">
                    <a:latin typeface="Impact" panose="020B0806030902050204" pitchFamily="34" charset="0"/>
                  </a:rPr>
                  <a:t>01</a:t>
                </a:r>
              </a:p>
            </p:txBody>
          </p:sp>
          <p:grpSp>
            <p:nvGrpSpPr>
              <p:cNvPr id="25" name="Group 7"/>
              <p:cNvGrpSpPr/>
              <p:nvPr/>
            </p:nvGrpSpPr>
            <p:grpSpPr>
              <a:xfrm>
                <a:off x="1926289" y="1520347"/>
                <a:ext cx="4102652" cy="572149"/>
                <a:chOff x="3803756" y="695492"/>
                <a:chExt cx="4102652" cy="572149"/>
              </a:xfrm>
            </p:grpSpPr>
            <p:sp>
              <p:nvSpPr>
                <p:cNvPr id="26" name="TextBox 8"/>
                <p:cNvSpPr txBox="1"/>
                <p:nvPr/>
              </p:nvSpPr>
              <p:spPr>
                <a:xfrm>
                  <a:off x="3803756" y="695492"/>
                  <a:ext cx="3962574" cy="452151"/>
                </a:xfrm>
                <a:prstGeom prst="rect">
                  <a:avLst/>
                </a:prstGeom>
                <a:noFill/>
              </p:spPr>
              <p:txBody>
                <a:bodyPr wrap="none" lIns="360000" tIns="0" rIns="0" bIns="0" anchor="b" anchorCtr="0">
                  <a:noAutofit/>
                </a:bodyPr>
                <a:lstStyle/>
                <a:p>
                  <a:r>
                    <a:rPr lang="zh-CN" altLang="en-US" sz="2400" dirty="0"/>
                    <a:t>作品概述</a:t>
                  </a:r>
                </a:p>
              </p:txBody>
            </p:sp>
            <p:sp>
              <p:nvSpPr>
                <p:cNvPr id="27" name="TextBox 9"/>
                <p:cNvSpPr txBox="1"/>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endParaRPr lang="zh-CN" altLang="en-US" sz="1050" dirty="0"/>
                </a:p>
              </p:txBody>
            </p:sp>
          </p:grpSp>
        </p:grpSp>
        <p:grpSp>
          <p:nvGrpSpPr>
            <p:cNvPr id="9" name="Group 10"/>
            <p:cNvGrpSpPr/>
            <p:nvPr/>
          </p:nvGrpSpPr>
          <p:grpSpPr>
            <a:xfrm>
              <a:off x="4572000" y="2282134"/>
              <a:ext cx="3322969" cy="530915"/>
              <a:chOff x="1598315" y="2786337"/>
              <a:chExt cx="4430626" cy="707886"/>
            </a:xfrm>
          </p:grpSpPr>
          <p:sp>
            <p:nvSpPr>
              <p:cNvPr id="20" name="TextBox 11"/>
              <p:cNvSpPr txBox="1"/>
              <p:nvPr/>
            </p:nvSpPr>
            <p:spPr>
              <a:xfrm>
                <a:off x="1598315" y="2786337"/>
                <a:ext cx="718466" cy="707886"/>
              </a:xfrm>
              <a:prstGeom prst="rect">
                <a:avLst/>
              </a:prstGeom>
              <a:noFill/>
            </p:spPr>
            <p:txBody>
              <a:bodyPr wrap="none" anchor="ctr">
                <a:normAutofit fontScale="70000" lnSpcReduction="20000"/>
              </a:bodyPr>
              <a:lstStyle/>
              <a:p>
                <a:r>
                  <a:rPr lang="en-US" altLang="zh-CN" sz="4000" dirty="0">
                    <a:solidFill>
                      <a:srgbClr val="404040"/>
                    </a:solidFill>
                    <a:latin typeface="Impact" panose="020B0806030902050204" pitchFamily="34" charset="0"/>
                  </a:rPr>
                  <a:t>02</a:t>
                </a:r>
              </a:p>
            </p:txBody>
          </p:sp>
          <p:grpSp>
            <p:nvGrpSpPr>
              <p:cNvPr id="21" name="Group 12"/>
              <p:cNvGrpSpPr/>
              <p:nvPr/>
            </p:nvGrpSpPr>
            <p:grpSpPr>
              <a:xfrm>
                <a:off x="1926289" y="3140280"/>
                <a:ext cx="4102652" cy="320368"/>
                <a:chOff x="3803756" y="947273"/>
                <a:chExt cx="4102652" cy="320368"/>
              </a:xfrm>
            </p:grpSpPr>
            <p:sp>
              <p:nvSpPr>
                <p:cNvPr id="22" name="TextBox 13"/>
                <p:cNvSpPr txBox="1"/>
                <p:nvPr/>
              </p:nvSpPr>
              <p:spPr>
                <a:xfrm>
                  <a:off x="3803756" y="1015401"/>
                  <a:ext cx="3962574" cy="242863"/>
                </a:xfrm>
                <a:prstGeom prst="rect">
                  <a:avLst/>
                </a:prstGeom>
                <a:noFill/>
              </p:spPr>
              <p:txBody>
                <a:bodyPr wrap="none" lIns="360000" tIns="0" rIns="0" bIns="0" anchor="b" anchorCtr="0">
                  <a:noAutofit/>
                </a:bodyPr>
                <a:lstStyle/>
                <a:p>
                  <a:r>
                    <a:rPr lang="zh-CN" altLang="en-US" sz="3600" b="1" dirty="0">
                      <a:solidFill>
                        <a:srgbClr val="404040"/>
                      </a:solidFill>
                    </a:rPr>
                    <a:t>设计方案</a:t>
                  </a:r>
                </a:p>
              </p:txBody>
            </p:sp>
            <p:sp>
              <p:nvSpPr>
                <p:cNvPr id="23" name="TextBox 14"/>
                <p:cNvSpPr txBox="1"/>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endParaRPr lang="zh-CN" altLang="en-US" sz="1050" dirty="0">
                    <a:solidFill>
                      <a:srgbClr val="404040"/>
                    </a:solidFill>
                  </a:endParaRPr>
                </a:p>
              </p:txBody>
            </p:sp>
          </p:grpSp>
        </p:grpSp>
        <p:grpSp>
          <p:nvGrpSpPr>
            <p:cNvPr id="10" name="Group 15"/>
            <p:cNvGrpSpPr/>
            <p:nvPr/>
          </p:nvGrpSpPr>
          <p:grpSpPr>
            <a:xfrm>
              <a:off x="4572000" y="3120010"/>
              <a:ext cx="3322969" cy="530915"/>
              <a:chOff x="1598315" y="4154489"/>
              <a:chExt cx="4430626" cy="707886"/>
            </a:xfrm>
          </p:grpSpPr>
          <p:sp>
            <p:nvSpPr>
              <p:cNvPr id="16" name="TextBox 16"/>
              <p:cNvSpPr txBox="1"/>
              <p:nvPr/>
            </p:nvSpPr>
            <p:spPr>
              <a:xfrm>
                <a:off x="1598315" y="4154489"/>
                <a:ext cx="732893" cy="707886"/>
              </a:xfrm>
              <a:prstGeom prst="rect">
                <a:avLst/>
              </a:prstGeom>
              <a:noFill/>
            </p:spPr>
            <p:txBody>
              <a:bodyPr wrap="none" anchor="ctr">
                <a:normAutofit fontScale="70000" lnSpcReduction="20000"/>
              </a:bodyPr>
              <a:lstStyle/>
              <a:p>
                <a:r>
                  <a:rPr lang="en-US" altLang="zh-CN" sz="4000">
                    <a:latin typeface="Impact" panose="020B0806030902050204" pitchFamily="34" charset="0"/>
                  </a:rPr>
                  <a:t>03</a:t>
                </a:r>
              </a:p>
            </p:txBody>
          </p:sp>
          <p:grpSp>
            <p:nvGrpSpPr>
              <p:cNvPr id="17" name="Group 17"/>
              <p:cNvGrpSpPr/>
              <p:nvPr/>
            </p:nvGrpSpPr>
            <p:grpSpPr>
              <a:xfrm>
                <a:off x="1999167" y="4425751"/>
                <a:ext cx="4029774" cy="403049"/>
                <a:chOff x="3876634" y="864592"/>
                <a:chExt cx="4029774" cy="403049"/>
              </a:xfrm>
            </p:grpSpPr>
            <p:sp>
              <p:nvSpPr>
                <p:cNvPr id="18" name="TextBox 18"/>
                <p:cNvSpPr txBox="1"/>
                <p:nvPr/>
              </p:nvSpPr>
              <p:spPr>
                <a:xfrm>
                  <a:off x="3876634" y="864592"/>
                  <a:ext cx="3962574" cy="242865"/>
                </a:xfrm>
                <a:prstGeom prst="rect">
                  <a:avLst/>
                </a:prstGeom>
                <a:noFill/>
              </p:spPr>
              <p:txBody>
                <a:bodyPr wrap="none" lIns="360000" tIns="0" rIns="0" bIns="0" anchor="b" anchorCtr="0">
                  <a:noAutofit/>
                </a:bodyPr>
                <a:lstStyle/>
                <a:p>
                  <a:r>
                    <a:rPr lang="zh-CN" altLang="en-US" sz="2400" dirty="0"/>
                    <a:t>技术与特色</a:t>
                  </a:r>
                </a:p>
              </p:txBody>
            </p:sp>
            <p:sp>
              <p:nvSpPr>
                <p:cNvPr id="19" name="TextBox 19"/>
                <p:cNvSpPr txBox="1"/>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endParaRPr lang="zh-CN" altLang="en-US" sz="1050" dirty="0"/>
                </a:p>
              </p:txBody>
            </p:sp>
          </p:grpSp>
        </p:grpSp>
        <p:grpSp>
          <p:nvGrpSpPr>
            <p:cNvPr id="11" name="Group 20"/>
            <p:cNvGrpSpPr/>
            <p:nvPr/>
          </p:nvGrpSpPr>
          <p:grpSpPr>
            <a:xfrm>
              <a:off x="4572000" y="3957888"/>
              <a:ext cx="3322969" cy="530915"/>
              <a:chOff x="1598315" y="5522641"/>
              <a:chExt cx="4430626" cy="707886"/>
            </a:xfrm>
          </p:grpSpPr>
          <p:sp>
            <p:nvSpPr>
              <p:cNvPr id="12" name="TextBox 21"/>
              <p:cNvSpPr txBox="1"/>
              <p:nvPr/>
            </p:nvSpPr>
            <p:spPr>
              <a:xfrm>
                <a:off x="1598315" y="5522641"/>
                <a:ext cx="716863" cy="707886"/>
              </a:xfrm>
              <a:prstGeom prst="rect">
                <a:avLst/>
              </a:prstGeom>
              <a:noFill/>
            </p:spPr>
            <p:txBody>
              <a:bodyPr wrap="none" anchor="ctr">
                <a:normAutofit fontScale="70000" lnSpcReduction="20000"/>
              </a:bodyPr>
              <a:lstStyle/>
              <a:p>
                <a:r>
                  <a:rPr lang="en-US" altLang="zh-CN" sz="4000">
                    <a:solidFill>
                      <a:srgbClr val="404040"/>
                    </a:solidFill>
                    <a:latin typeface="Impact" panose="020B0806030902050204" pitchFamily="34" charset="0"/>
                  </a:rPr>
                  <a:t>04</a:t>
                </a:r>
              </a:p>
            </p:txBody>
          </p:sp>
          <p:grpSp>
            <p:nvGrpSpPr>
              <p:cNvPr id="13" name="Group 22"/>
              <p:cNvGrpSpPr/>
              <p:nvPr/>
            </p:nvGrpSpPr>
            <p:grpSpPr>
              <a:xfrm>
                <a:off x="2016645" y="5719628"/>
                <a:ext cx="4012296" cy="477324"/>
                <a:chOff x="3894112" y="790317"/>
                <a:chExt cx="4012296" cy="477324"/>
              </a:xfrm>
            </p:grpSpPr>
            <p:sp>
              <p:nvSpPr>
                <p:cNvPr id="14" name="TextBox 23"/>
                <p:cNvSpPr txBox="1"/>
                <p:nvPr/>
              </p:nvSpPr>
              <p:spPr>
                <a:xfrm>
                  <a:off x="3894112" y="790317"/>
                  <a:ext cx="3962574" cy="320366"/>
                </a:xfrm>
                <a:prstGeom prst="rect">
                  <a:avLst/>
                </a:prstGeom>
                <a:noFill/>
              </p:spPr>
              <p:txBody>
                <a:bodyPr wrap="none" lIns="360000" tIns="0" rIns="0" bIns="0" anchor="b" anchorCtr="0">
                  <a:noAutofit/>
                </a:bodyPr>
                <a:lstStyle/>
                <a:p>
                  <a:r>
                    <a:rPr lang="zh-CN" altLang="en-US" sz="2400" dirty="0">
                      <a:solidFill>
                        <a:srgbClr val="404040"/>
                      </a:solidFill>
                    </a:rPr>
                    <a:t>效果呈现</a:t>
                  </a:r>
                </a:p>
              </p:txBody>
            </p:sp>
            <p:sp>
              <p:nvSpPr>
                <p:cNvPr id="15" name="TextBox 24"/>
                <p:cNvSpPr txBox="1"/>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endParaRPr lang="zh-CN" altLang="en-US" sz="1050" dirty="0">
                    <a:solidFill>
                      <a:srgbClr val="404040"/>
                    </a:solidFill>
                  </a:endParaRPr>
                </a:p>
              </p:txBody>
            </p:sp>
          </p:grpSp>
        </p:grpSp>
      </p:grpSp>
      <p:grpSp>
        <p:nvGrpSpPr>
          <p:cNvPr id="29" name="Group 2"/>
          <p:cNvGrpSpPr/>
          <p:nvPr/>
        </p:nvGrpSpPr>
        <p:grpSpPr>
          <a:xfrm>
            <a:off x="2483768" y="1923678"/>
            <a:ext cx="1778742" cy="1778742"/>
            <a:chOff x="990600" y="2044717"/>
            <a:chExt cx="2768566" cy="2768566"/>
          </a:xfrm>
        </p:grpSpPr>
        <p:sp>
          <p:nvSpPr>
            <p:cNvPr id="30" name="Diamond 5"/>
            <p:cNvSpPr/>
            <p:nvPr/>
          </p:nvSpPr>
          <p:spPr bwMode="auto">
            <a:xfrm>
              <a:off x="990600" y="2044717"/>
              <a:ext cx="2768566" cy="2768566"/>
            </a:xfrm>
            <a:prstGeom prst="diamond">
              <a:avLst/>
            </a:prstGeom>
            <a:solidFill>
              <a:srgbClr val="404040"/>
            </a:solidFill>
            <a:ln w="50800">
              <a:noFill/>
              <a:round/>
            </a:ln>
          </p:spPr>
          <p:txBody>
            <a:bodyPr anchor="ctr"/>
            <a:lstStyle/>
            <a:p>
              <a:pPr algn="ctr"/>
              <a:endParaRPr/>
            </a:p>
          </p:txBody>
        </p:sp>
        <p:grpSp>
          <p:nvGrpSpPr>
            <p:cNvPr id="31" name="Group 9"/>
            <p:cNvGrpSpPr/>
            <p:nvPr/>
          </p:nvGrpSpPr>
          <p:grpSpPr>
            <a:xfrm>
              <a:off x="1429100" y="2918362"/>
              <a:ext cx="1800200" cy="992584"/>
              <a:chOff x="2345143" y="2512160"/>
              <a:chExt cx="1800200" cy="992584"/>
            </a:xfrm>
          </p:grpSpPr>
          <p:sp>
            <p:nvSpPr>
              <p:cNvPr id="32" name="TextBox 7"/>
              <p:cNvSpPr txBox="1"/>
              <p:nvPr/>
            </p:nvSpPr>
            <p:spPr>
              <a:xfrm>
                <a:off x="2345143" y="2512160"/>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p>
            </p:txBody>
          </p:sp>
          <p:sp>
            <p:nvSpPr>
              <p:cNvPr id="33" name="TextBox 8"/>
              <p:cNvSpPr txBox="1"/>
              <p:nvPr/>
            </p:nvSpPr>
            <p:spPr>
              <a:xfrm>
                <a:off x="2345143" y="3289300"/>
                <a:ext cx="1800200" cy="215444"/>
              </a:xfrm>
              <a:prstGeom prst="rect">
                <a:avLst/>
              </a:prstGeom>
              <a:noFill/>
            </p:spPr>
            <p:txBody>
              <a:bodyPr wrap="square" lIns="0" tIns="0" rIns="0" bIns="0">
                <a:normAutofit fontScale="77500" lnSpcReduction="20000"/>
              </a:bodyPr>
              <a:lstStyle/>
              <a:p>
                <a:pPr algn="ctr"/>
                <a:r>
                  <a:rPr lang="en-US" altLang="zh-CN" sz="1400">
                    <a:solidFill>
                      <a:schemeClr val="bg1"/>
                    </a:solidFill>
                  </a:rPr>
                  <a:t>CONTENTS</a:t>
                </a:r>
              </a:p>
            </p:txBody>
          </p:sp>
        </p:grpSp>
      </p:grpSp>
      <p:grpSp>
        <p:nvGrpSpPr>
          <p:cNvPr id="34" name="组合 33"/>
          <p:cNvGrpSpPr/>
          <p:nvPr/>
        </p:nvGrpSpPr>
        <p:grpSpPr>
          <a:xfrm>
            <a:off x="-569147" y="-39654"/>
            <a:ext cx="5492751" cy="5491724"/>
            <a:chOff x="-53802" y="0"/>
            <a:chExt cx="7037562" cy="7036246"/>
          </a:xfrm>
        </p:grpSpPr>
        <p:sp>
          <p:nvSpPr>
            <p:cNvPr id="35" name="矩形 10"/>
            <p:cNvSpPr/>
            <p:nvPr/>
          </p:nvSpPr>
          <p:spPr>
            <a:xfrm>
              <a:off x="323528" y="0"/>
              <a:ext cx="6660232" cy="7036246"/>
            </a:xfrm>
            <a:custGeom>
              <a:avLst/>
              <a:gdLst>
                <a:gd name="connsiteX0" fmla="*/ 0 w 8147640"/>
                <a:gd name="connsiteY0" fmla="*/ 0 h 6100142"/>
                <a:gd name="connsiteX1" fmla="*/ 8147640 w 8147640"/>
                <a:gd name="connsiteY1" fmla="*/ 0 h 6100142"/>
                <a:gd name="connsiteX2" fmla="*/ 8147640 w 8147640"/>
                <a:gd name="connsiteY2" fmla="*/ 6100142 h 6100142"/>
                <a:gd name="connsiteX3" fmla="*/ 0 w 8147640"/>
                <a:gd name="connsiteY3" fmla="*/ 6100142 h 6100142"/>
                <a:gd name="connsiteX4" fmla="*/ 0 w 8147640"/>
                <a:gd name="connsiteY4" fmla="*/ 0 h 6100142"/>
                <a:gd name="connsiteX0-1" fmla="*/ 0 w 8147640"/>
                <a:gd name="connsiteY0-2" fmla="*/ 0 h 6100142"/>
                <a:gd name="connsiteX1-3" fmla="*/ 8147640 w 8147640"/>
                <a:gd name="connsiteY1-4" fmla="*/ 0 h 6100142"/>
                <a:gd name="connsiteX2-5" fmla="*/ 0 w 8147640"/>
                <a:gd name="connsiteY2-6" fmla="*/ 6100142 h 6100142"/>
                <a:gd name="connsiteX3-7" fmla="*/ 0 w 8147640"/>
                <a:gd name="connsiteY3-8" fmla="*/ 0 h 6100142"/>
              </a:gdLst>
              <a:ahLst/>
              <a:cxnLst>
                <a:cxn ang="0">
                  <a:pos x="connsiteX0-1" y="connsiteY0-2"/>
                </a:cxn>
                <a:cxn ang="0">
                  <a:pos x="connsiteX1-3" y="connsiteY1-4"/>
                </a:cxn>
                <a:cxn ang="0">
                  <a:pos x="connsiteX2-5" y="connsiteY2-6"/>
                </a:cxn>
                <a:cxn ang="0">
                  <a:pos x="connsiteX3-7" y="connsiteY3-8"/>
                </a:cxn>
              </a:cxnLst>
              <a:rect l="l" t="t" r="r" b="b"/>
              <a:pathLst>
                <a:path w="8147640" h="6100142">
                  <a:moveTo>
                    <a:pt x="0" y="0"/>
                  </a:moveTo>
                  <a:lnTo>
                    <a:pt x="8147640" y="0"/>
                  </a:lnTo>
                  <a:lnTo>
                    <a:pt x="0" y="6100142"/>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10"/>
            <p:cNvSpPr/>
            <p:nvPr/>
          </p:nvSpPr>
          <p:spPr>
            <a:xfrm>
              <a:off x="-53802" y="0"/>
              <a:ext cx="6660232" cy="7036246"/>
            </a:xfrm>
            <a:custGeom>
              <a:avLst/>
              <a:gdLst>
                <a:gd name="connsiteX0" fmla="*/ 0 w 8147640"/>
                <a:gd name="connsiteY0" fmla="*/ 0 h 6100142"/>
                <a:gd name="connsiteX1" fmla="*/ 8147640 w 8147640"/>
                <a:gd name="connsiteY1" fmla="*/ 0 h 6100142"/>
                <a:gd name="connsiteX2" fmla="*/ 8147640 w 8147640"/>
                <a:gd name="connsiteY2" fmla="*/ 6100142 h 6100142"/>
                <a:gd name="connsiteX3" fmla="*/ 0 w 8147640"/>
                <a:gd name="connsiteY3" fmla="*/ 6100142 h 6100142"/>
                <a:gd name="connsiteX4" fmla="*/ 0 w 8147640"/>
                <a:gd name="connsiteY4" fmla="*/ 0 h 6100142"/>
                <a:gd name="connsiteX0-1" fmla="*/ 0 w 8147640"/>
                <a:gd name="connsiteY0-2" fmla="*/ 0 h 6100142"/>
                <a:gd name="connsiteX1-3" fmla="*/ 8147640 w 8147640"/>
                <a:gd name="connsiteY1-4" fmla="*/ 0 h 6100142"/>
                <a:gd name="connsiteX2-5" fmla="*/ 0 w 8147640"/>
                <a:gd name="connsiteY2-6" fmla="*/ 6100142 h 6100142"/>
                <a:gd name="connsiteX3-7" fmla="*/ 0 w 8147640"/>
                <a:gd name="connsiteY3-8" fmla="*/ 0 h 6100142"/>
              </a:gdLst>
              <a:ahLst/>
              <a:cxnLst>
                <a:cxn ang="0">
                  <a:pos x="connsiteX0-1" y="connsiteY0-2"/>
                </a:cxn>
                <a:cxn ang="0">
                  <a:pos x="connsiteX1-3" y="connsiteY1-4"/>
                </a:cxn>
                <a:cxn ang="0">
                  <a:pos x="connsiteX2-5" y="connsiteY2-6"/>
                </a:cxn>
                <a:cxn ang="0">
                  <a:pos x="connsiteX3-7" y="connsiteY3-8"/>
                </a:cxn>
              </a:cxnLst>
              <a:rect l="l" t="t" r="r" b="b"/>
              <a:pathLst>
                <a:path w="8147640" h="6100142">
                  <a:moveTo>
                    <a:pt x="0" y="0"/>
                  </a:moveTo>
                  <a:lnTo>
                    <a:pt x="8147640" y="0"/>
                  </a:lnTo>
                  <a:lnTo>
                    <a:pt x="0" y="6100142"/>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等腰三角形 36"/>
          <p:cNvSpPr/>
          <p:nvPr/>
        </p:nvSpPr>
        <p:spPr>
          <a:xfrm rot="16200000">
            <a:off x="7794395" y="3777921"/>
            <a:ext cx="1488792" cy="1283441"/>
          </a:xfrm>
          <a:prstGeom prst="triangle">
            <a:avLst>
              <a:gd name="adj" fmla="val 0"/>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a:off x="-581297" y="915567"/>
            <a:ext cx="3926427" cy="4227934"/>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6807270"/>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200" dirty="0">
                <a:solidFill>
                  <a:srgbClr val="404040"/>
                </a:solidFill>
                <a:latin typeface="微软雅黑" panose="020B0503020204020204" pitchFamily="34" charset="-122"/>
                <a:ea typeface="微软雅黑" panose="020B0503020204020204" pitchFamily="34" charset="-122"/>
              </a:rPr>
              <a:t>2</a:t>
            </a:r>
            <a:r>
              <a:rPr lang="en-US" altLang="en-GB" sz="2200" dirty="0">
                <a:solidFill>
                  <a:srgbClr val="404040"/>
                </a:solidFill>
                <a:latin typeface="微软雅黑" panose="020B0503020204020204" pitchFamily="34" charset="-122"/>
                <a:ea typeface="微软雅黑" panose="020B0503020204020204" pitchFamily="34" charset="-122"/>
              </a:rPr>
              <a:t>.1 </a:t>
            </a:r>
            <a:r>
              <a:rPr lang="en-US" altLang="en-GB" sz="2200" dirty="0" err="1">
                <a:solidFill>
                  <a:srgbClr val="404040"/>
                </a:solidFill>
                <a:latin typeface="微软雅黑" panose="020B0503020204020204" pitchFamily="34" charset="-122"/>
                <a:ea typeface="微软雅黑" panose="020B0503020204020204" pitchFamily="34" charset="-122"/>
              </a:rPr>
              <a:t>作品创新点</a:t>
            </a:r>
            <a:endParaRPr lang="zh-CN" altLang="en-US" sz="2200" dirty="0">
              <a:solidFill>
                <a:srgbClr val="404040"/>
              </a:solidFill>
              <a:latin typeface="微软雅黑" panose="020B0503020204020204" pitchFamily="34" charset="-122"/>
              <a:ea typeface="微软雅黑" panose="020B0503020204020204" pitchFamily="34" charset="-122"/>
            </a:endParaRPr>
          </a:p>
        </p:txBody>
      </p:sp>
      <p:sp>
        <p:nvSpPr>
          <p:cNvPr id="55" name="等腰三角形 54"/>
          <p:cNvSpPr/>
          <p:nvPr/>
        </p:nvSpPr>
        <p:spPr>
          <a:xfrm rot="10800000" flipH="1">
            <a:off x="-4477" y="-40970"/>
            <a:ext cx="691465" cy="596090"/>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6200000">
            <a:off x="8493996" y="4492006"/>
            <a:ext cx="696704" cy="600607"/>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189029" y="771733"/>
            <a:ext cx="8765941" cy="3465116"/>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对</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世界各国老龄化程度</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做出整体性对比，直观感受到各国老龄化的程度</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p>
          <a:p>
            <a:pPr marL="285750" indent="-285750" algn="just">
              <a:lnSpc>
                <a:spcPct val="20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结合</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地理位置、经济发展情况、民族文化</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等各方面因素进行国内各省老龄化程度深层解读</a:t>
            </a:r>
          </a:p>
          <a:p>
            <a:pPr marL="285750" indent="-285750" algn="just">
              <a:lnSpc>
                <a:spcPct val="200000"/>
              </a:lnSpc>
              <a:buFont typeface="Arial" panose="020B0604020202020204" pitchFamily="34" charset="0"/>
              <a:buChar cha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数据量大</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，收集了近</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25</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年间国内各省的</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GDP</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和老年人口占比数据。</a:t>
            </a:r>
          </a:p>
          <a:p>
            <a:pPr marL="285750" indent="-285750" algn="just">
              <a:lnSpc>
                <a:spcPct val="200000"/>
              </a:lnSpc>
              <a:buFont typeface="Arial" panose="020B0604020202020204" pitchFamily="34" charset="0"/>
              <a:buChar cha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数据新</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，项目收集了近期发布的七普数据进行了最新的分析。</a:t>
            </a:r>
          </a:p>
          <a:p>
            <a:pPr marL="285750" indent="-285750" algn="just">
              <a:lnSpc>
                <a:spcPct val="200000"/>
              </a:lnSpc>
              <a:buFont typeface="Arial" panose="020B0604020202020204" pitchFamily="34" charset="0"/>
              <a:buChar cha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动态分析</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，针对数年的数据，做出动态效果图，直观感受各省老龄化程度的变化。</a:t>
            </a:r>
          </a:p>
          <a:p>
            <a:pPr marL="285750" indent="-285750" algn="just">
              <a:lnSpc>
                <a:spcPct val="200000"/>
              </a:lnSpc>
              <a:buFont typeface="Arial" panose="020B0604020202020204" pitchFamily="34" charset="0"/>
              <a:buChar cha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技术新</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，本项目采用了</a:t>
            </a:r>
            <a:r>
              <a:rPr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Echarts</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5</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进行数据渲染，经过</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apache</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数年孵化，具有十分强大且完善的渲染功能，并拥有完善的社区，技术可持续性强。</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Title 1">
            <a:extLst>
              <a:ext uri="{FF2B5EF4-FFF2-40B4-BE49-F238E27FC236}">
                <a16:creationId xmlns:a16="http://schemas.microsoft.com/office/drawing/2014/main" id="{FC02A914-AB37-7B40-8AE4-AD989C477634}"/>
              </a:ext>
            </a:extLst>
          </p:cNvPr>
          <p:cNvSpPr txBox="1"/>
          <p:nvPr/>
        </p:nvSpPr>
        <p:spPr>
          <a:xfrm>
            <a:off x="6012160" y="-98929"/>
            <a:ext cx="4355394" cy="54914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200" dirty="0">
                <a:solidFill>
                  <a:srgbClr val="404040"/>
                </a:solidFill>
                <a:latin typeface="微软雅黑" panose="020B0503020204020204" pitchFamily="34" charset="-122"/>
                <a:ea typeface="微软雅黑" panose="020B0503020204020204" pitchFamily="34" charset="-122"/>
              </a:rPr>
              <a:t>全球人口老龄化数据的时空及动态可视化展示</a:t>
            </a:r>
          </a:p>
        </p:txBody>
      </p:sp>
    </p:spTree>
    <p:extLst>
      <p:ext uri="{BB962C8B-B14F-4D97-AF65-F5344CB8AC3E}">
        <p14:creationId xmlns:p14="http://schemas.microsoft.com/office/powerpoint/2010/main" val="4207356762"/>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200" dirty="0">
                <a:solidFill>
                  <a:srgbClr val="404040"/>
                </a:solidFill>
                <a:latin typeface="微软雅黑" panose="020B0503020204020204" pitchFamily="34" charset="-122"/>
                <a:ea typeface="微软雅黑" panose="020B0503020204020204" pitchFamily="34" charset="-122"/>
              </a:rPr>
              <a:t>2.</a:t>
            </a:r>
            <a:r>
              <a:rPr lang="en-US" altLang="en-GB" sz="2200" dirty="0">
                <a:solidFill>
                  <a:srgbClr val="404040"/>
                </a:solidFill>
                <a:latin typeface="微软雅黑" panose="020B0503020204020204" pitchFamily="34" charset="-122"/>
                <a:ea typeface="微软雅黑" panose="020B0503020204020204" pitchFamily="34" charset="-122"/>
              </a:rPr>
              <a:t>2 </a:t>
            </a:r>
            <a:r>
              <a:rPr lang="zh-CN" altLang="en-US" sz="2200" dirty="0">
                <a:solidFill>
                  <a:srgbClr val="404040"/>
                </a:solidFill>
                <a:latin typeface="微软雅黑" panose="020B0503020204020204" pitchFamily="34" charset="-122"/>
                <a:ea typeface="微软雅黑" panose="020B0503020204020204" pitchFamily="34" charset="-122"/>
              </a:rPr>
              <a:t>技术方案</a:t>
            </a:r>
          </a:p>
        </p:txBody>
      </p:sp>
      <p:sp>
        <p:nvSpPr>
          <p:cNvPr id="50" name="等腰三角形 49"/>
          <p:cNvSpPr/>
          <p:nvPr/>
        </p:nvSpPr>
        <p:spPr>
          <a:xfrm rot="10800000" flipH="1">
            <a:off x="-4477" y="-40970"/>
            <a:ext cx="691465" cy="596090"/>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a:off x="471736" y="930910"/>
            <a:ext cx="8204720" cy="2706370"/>
          </a:xfrm>
          <a:prstGeom prst="roundRect">
            <a:avLst/>
          </a:prstGeom>
          <a:solidFill>
            <a:srgbClr val="FEA30D"/>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rot="16200000">
            <a:off x="8493996" y="4492006"/>
            <a:ext cx="696704" cy="600607"/>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946828" y="1294690"/>
            <a:ext cx="1467068" cy="400110"/>
          </a:xfrm>
          <a:prstGeom prst="rect">
            <a:avLst/>
          </a:prstGeom>
          <a:solidFill>
            <a:schemeClr val="accent1">
              <a:lumMod val="20000"/>
              <a:lumOff val="80000"/>
            </a:schemeClr>
          </a:solidFill>
          <a:ln>
            <a:solidFill>
              <a:schemeClr val="bg1"/>
            </a:solidFill>
          </a:ln>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国家统计局</a:t>
            </a:r>
          </a:p>
        </p:txBody>
      </p:sp>
      <p:sp>
        <p:nvSpPr>
          <p:cNvPr id="54" name="文本框 53"/>
          <p:cNvSpPr txBox="1"/>
          <p:nvPr/>
        </p:nvSpPr>
        <p:spPr>
          <a:xfrm>
            <a:off x="622477" y="2068829"/>
            <a:ext cx="1467068" cy="400110"/>
          </a:xfrm>
          <a:prstGeom prst="rect">
            <a:avLst/>
          </a:prstGeom>
          <a:solidFill>
            <a:schemeClr val="accent1">
              <a:lumMod val="20000"/>
              <a:lumOff val="80000"/>
            </a:schemeClr>
          </a:solidFill>
          <a:ln>
            <a:solidFill>
              <a:schemeClr val="bg1"/>
            </a:solidFill>
          </a:ln>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快易财经网</a:t>
            </a:r>
          </a:p>
        </p:txBody>
      </p:sp>
      <p:sp>
        <p:nvSpPr>
          <p:cNvPr id="55" name="文本框 54"/>
          <p:cNvSpPr txBox="1"/>
          <p:nvPr/>
        </p:nvSpPr>
        <p:spPr>
          <a:xfrm>
            <a:off x="840576" y="2777384"/>
            <a:ext cx="1532535" cy="400110"/>
          </a:xfrm>
          <a:prstGeom prst="rect">
            <a:avLst/>
          </a:prstGeom>
          <a:solidFill>
            <a:schemeClr val="accent1">
              <a:lumMod val="20000"/>
              <a:lumOff val="80000"/>
            </a:schemeClr>
          </a:solidFill>
          <a:ln>
            <a:solidFill>
              <a:schemeClr val="bg1"/>
            </a:solidFill>
          </a:ln>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WorldBank</a:t>
            </a:r>
          </a:p>
        </p:txBody>
      </p:sp>
      <p:cxnSp>
        <p:nvCxnSpPr>
          <p:cNvPr id="58" name="直接箭头连接符 57"/>
          <p:cNvCxnSpPr>
            <a:cxnSpLocks/>
            <a:stCxn id="52" idx="3"/>
          </p:cNvCxnSpPr>
          <p:nvPr/>
        </p:nvCxnSpPr>
        <p:spPr>
          <a:xfrm>
            <a:off x="2413896" y="1494745"/>
            <a:ext cx="475092" cy="543072"/>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59" name="文本框 58"/>
          <p:cNvSpPr txBox="1"/>
          <p:nvPr/>
        </p:nvSpPr>
        <p:spPr>
          <a:xfrm>
            <a:off x="2732846" y="2024802"/>
            <a:ext cx="1311701" cy="430887"/>
          </a:xfrm>
          <a:prstGeom prst="rect">
            <a:avLst/>
          </a:prstGeom>
          <a:solidFill>
            <a:schemeClr val="accent1">
              <a:lumMod val="20000"/>
              <a:lumOff val="80000"/>
            </a:schemeClr>
          </a:solidFill>
          <a:ln>
            <a:solidFill>
              <a:schemeClr val="bg1"/>
            </a:solidFill>
          </a:ln>
        </p:spPr>
        <p:txBody>
          <a:bodyPr wrap="square" rtlCol="0">
            <a:spAutoFit/>
          </a:bodyPr>
          <a:lstStyle/>
          <a:p>
            <a:r>
              <a:rPr lang="zh-CN" altLang="en-US" sz="2200" dirty="0">
                <a:solidFill>
                  <a:schemeClr val="tx1">
                    <a:lumMod val="75000"/>
                    <a:lumOff val="25000"/>
                  </a:schemeClr>
                </a:solidFill>
                <a:latin typeface="微软雅黑" panose="020B0503020204020204" pitchFamily="34" charset="-122"/>
                <a:ea typeface="微软雅黑" panose="020B0503020204020204" pitchFamily="34" charset="-122"/>
              </a:rPr>
              <a:t>数据处理</a:t>
            </a:r>
          </a:p>
        </p:txBody>
      </p:sp>
      <p:cxnSp>
        <p:nvCxnSpPr>
          <p:cNvPr id="60" name="直接箭头连接符 59"/>
          <p:cNvCxnSpPr>
            <a:cxnSpLocks/>
            <a:stCxn id="54" idx="3"/>
          </p:cNvCxnSpPr>
          <p:nvPr/>
        </p:nvCxnSpPr>
        <p:spPr>
          <a:xfrm flipV="1">
            <a:off x="2089545" y="2253513"/>
            <a:ext cx="627282" cy="15371"/>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61" name="直接箭头连接符 60"/>
          <p:cNvCxnSpPr>
            <a:cxnSpLocks/>
            <a:stCxn id="55" idx="3"/>
          </p:cNvCxnSpPr>
          <p:nvPr/>
        </p:nvCxnSpPr>
        <p:spPr>
          <a:xfrm flipV="1">
            <a:off x="2373111" y="2468939"/>
            <a:ext cx="467654" cy="50850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62" name="文本框 61"/>
          <p:cNvSpPr txBox="1"/>
          <p:nvPr/>
        </p:nvSpPr>
        <p:spPr>
          <a:xfrm>
            <a:off x="4548352" y="2037816"/>
            <a:ext cx="1313180" cy="430887"/>
          </a:xfrm>
          <a:prstGeom prst="rect">
            <a:avLst/>
          </a:prstGeom>
          <a:solidFill>
            <a:schemeClr val="accent1">
              <a:lumMod val="20000"/>
              <a:lumOff val="80000"/>
            </a:schemeClr>
          </a:solidFill>
          <a:ln>
            <a:solidFill>
              <a:schemeClr val="bg1"/>
            </a:solidFill>
          </a:ln>
        </p:spPr>
        <p:txBody>
          <a:bodyPr wrap="none" rtlCol="0">
            <a:spAutoFit/>
          </a:bodyPr>
          <a:lstStyle/>
          <a:p>
            <a:r>
              <a:rPr lang="zh-CN" altLang="en-US" sz="2200" dirty="0">
                <a:solidFill>
                  <a:schemeClr val="tx1">
                    <a:lumMod val="75000"/>
                    <a:lumOff val="25000"/>
                  </a:schemeClr>
                </a:solidFill>
                <a:latin typeface="微软雅黑" panose="020B0503020204020204" pitchFamily="34" charset="-122"/>
                <a:ea typeface="微软雅黑" panose="020B0503020204020204" pitchFamily="34" charset="-122"/>
              </a:rPr>
              <a:t>前端渲染</a:t>
            </a:r>
          </a:p>
        </p:txBody>
      </p:sp>
      <p:cxnSp>
        <p:nvCxnSpPr>
          <p:cNvPr id="63" name="直接箭头连接符 62"/>
          <p:cNvCxnSpPr>
            <a:cxnSpLocks/>
          </p:cNvCxnSpPr>
          <p:nvPr/>
        </p:nvCxnSpPr>
        <p:spPr>
          <a:xfrm flipV="1">
            <a:off x="4078076" y="2284059"/>
            <a:ext cx="427681" cy="1"/>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64" name="文本框 63"/>
          <p:cNvSpPr txBox="1"/>
          <p:nvPr/>
        </p:nvSpPr>
        <p:spPr>
          <a:xfrm>
            <a:off x="6337323" y="2037817"/>
            <a:ext cx="2159566" cy="430887"/>
          </a:xfrm>
          <a:prstGeom prst="rect">
            <a:avLst/>
          </a:prstGeom>
          <a:solidFill>
            <a:schemeClr val="accent1">
              <a:lumMod val="20000"/>
              <a:lumOff val="80000"/>
            </a:schemeClr>
          </a:solidFill>
          <a:ln>
            <a:solidFill>
              <a:schemeClr val="bg1"/>
            </a:solidFill>
          </a:ln>
        </p:spPr>
        <p:txBody>
          <a:bodyPr wrap="none" rtlCol="0">
            <a:spAutoFit/>
          </a:bodyPr>
          <a:lstStyle/>
          <a:p>
            <a:r>
              <a:rPr lang="zh-CN" altLang="en-US" sz="2200" dirty="0">
                <a:solidFill>
                  <a:schemeClr val="tx1">
                    <a:lumMod val="75000"/>
                    <a:lumOff val="25000"/>
                  </a:schemeClr>
                </a:solidFill>
                <a:latin typeface="微软雅黑" panose="020B0503020204020204" pitchFamily="34" charset="-122"/>
                <a:ea typeface="微软雅黑" panose="020B0503020204020204" pitchFamily="34" charset="-122"/>
              </a:rPr>
              <a:t>效果呈现和交互</a:t>
            </a:r>
          </a:p>
        </p:txBody>
      </p:sp>
      <p:cxnSp>
        <p:nvCxnSpPr>
          <p:cNvPr id="65" name="直接箭头连接符 64"/>
          <p:cNvCxnSpPr>
            <a:cxnSpLocks/>
          </p:cNvCxnSpPr>
          <p:nvPr/>
        </p:nvCxnSpPr>
        <p:spPr>
          <a:xfrm flipV="1">
            <a:off x="5904127" y="2253514"/>
            <a:ext cx="409359" cy="7684"/>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68" name="文本框 67"/>
          <p:cNvSpPr txBox="1"/>
          <p:nvPr/>
        </p:nvSpPr>
        <p:spPr>
          <a:xfrm>
            <a:off x="3501960" y="4156680"/>
            <a:ext cx="1851789" cy="492443"/>
          </a:xfrm>
          <a:prstGeom prst="rect">
            <a:avLst/>
          </a:prstGeom>
          <a:solidFill>
            <a:schemeClr val="accent1">
              <a:lumMod val="20000"/>
              <a:lumOff val="80000"/>
            </a:schemeClr>
          </a:solidFill>
          <a:ln>
            <a:solidFill>
              <a:schemeClr val="accent1">
                <a:lumMod val="75000"/>
              </a:schemeClr>
            </a:solidFill>
          </a:ln>
        </p:spPr>
        <p:txBody>
          <a:bodyPr wrap="none" rtlCol="0">
            <a:spAutoFit/>
          </a:bodyPr>
          <a:lstStyle/>
          <a:p>
            <a:r>
              <a:rPr lang="zh-CN" altLang="en-US" sz="2600" dirty="0">
                <a:solidFill>
                  <a:schemeClr val="tx1">
                    <a:lumMod val="75000"/>
                    <a:lumOff val="25000"/>
                  </a:schemeClr>
                </a:solidFill>
                <a:latin typeface="微软雅黑" panose="020B0503020204020204" pitchFamily="34" charset="-122"/>
                <a:ea typeface="微软雅黑" panose="020B0503020204020204" pitchFamily="34" charset="-122"/>
              </a:rPr>
              <a:t>服务器部署</a:t>
            </a:r>
          </a:p>
        </p:txBody>
      </p:sp>
      <p:cxnSp>
        <p:nvCxnSpPr>
          <p:cNvPr id="72" name="直接箭头连接符 71"/>
          <p:cNvCxnSpPr>
            <a:cxnSpLocks/>
          </p:cNvCxnSpPr>
          <p:nvPr/>
        </p:nvCxnSpPr>
        <p:spPr>
          <a:xfrm>
            <a:off x="4427855" y="3651885"/>
            <a:ext cx="0" cy="50479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32A4B221-578E-0B46-B6F0-ABBBDFBD6759}"/>
              </a:ext>
            </a:extLst>
          </p:cNvPr>
          <p:cNvSpPr txBox="1"/>
          <p:nvPr/>
        </p:nvSpPr>
        <p:spPr>
          <a:xfrm>
            <a:off x="6002687" y="-65774"/>
            <a:ext cx="3130256" cy="477284"/>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200" dirty="0">
                <a:solidFill>
                  <a:srgbClr val="404040"/>
                </a:solidFill>
                <a:latin typeface="微软雅黑" panose="020B0503020204020204" pitchFamily="34" charset="-122"/>
                <a:ea typeface="微软雅黑" panose="020B0503020204020204" pitchFamily="34" charset="-122"/>
              </a:rPr>
              <a:t>全球人口老龄化数据的时空及动态可视化展示</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9654"/>
            <a:ext cx="9144000" cy="5183154"/>
          </a:xfrm>
          <a:prstGeom prst="rect">
            <a:avLst/>
          </a:prstGeom>
          <a:solidFill>
            <a:srgbClr val="FEA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a:extLst>
              <a:ext uri="{FF2B5EF4-FFF2-40B4-BE49-F238E27FC236}">
                <a16:creationId xmlns:a16="http://schemas.microsoft.com/office/drawing/2014/main" id="{0E860362-CA91-664C-9220-F79F48ABE092}"/>
              </a:ext>
            </a:extLst>
          </p:cNvPr>
          <p:cNvGrpSpPr/>
          <p:nvPr/>
        </p:nvGrpSpPr>
        <p:grpSpPr>
          <a:xfrm>
            <a:off x="5153176" y="1628562"/>
            <a:ext cx="3919385" cy="2582878"/>
            <a:chOff x="4572000" y="1444257"/>
            <a:chExt cx="3322969" cy="3044546"/>
          </a:xfrm>
        </p:grpSpPr>
        <p:grpSp>
          <p:nvGrpSpPr>
            <p:cNvPr id="8" name="Group 5"/>
            <p:cNvGrpSpPr/>
            <p:nvPr/>
          </p:nvGrpSpPr>
          <p:grpSpPr>
            <a:xfrm>
              <a:off x="4572000" y="1444257"/>
              <a:ext cx="3322969" cy="530915"/>
              <a:chOff x="1598315" y="1418185"/>
              <a:chExt cx="4430626" cy="707886"/>
            </a:xfrm>
          </p:grpSpPr>
          <p:sp>
            <p:nvSpPr>
              <p:cNvPr id="24" name="TextBox 6"/>
              <p:cNvSpPr txBox="1"/>
              <p:nvPr/>
            </p:nvSpPr>
            <p:spPr>
              <a:xfrm>
                <a:off x="1598315" y="1418185"/>
                <a:ext cx="655949" cy="707886"/>
              </a:xfrm>
              <a:prstGeom prst="rect">
                <a:avLst/>
              </a:prstGeom>
              <a:noFill/>
            </p:spPr>
            <p:txBody>
              <a:bodyPr wrap="none" anchor="ctr">
                <a:normAutofit fontScale="70000" lnSpcReduction="20000"/>
              </a:bodyPr>
              <a:lstStyle/>
              <a:p>
                <a:r>
                  <a:rPr lang="en-US" altLang="zh-CN" sz="4000" dirty="0">
                    <a:latin typeface="Impact" panose="020B0806030902050204" pitchFamily="34" charset="0"/>
                  </a:rPr>
                  <a:t>01</a:t>
                </a:r>
              </a:p>
            </p:txBody>
          </p:sp>
          <p:grpSp>
            <p:nvGrpSpPr>
              <p:cNvPr id="25" name="Group 7"/>
              <p:cNvGrpSpPr/>
              <p:nvPr/>
            </p:nvGrpSpPr>
            <p:grpSpPr>
              <a:xfrm>
                <a:off x="1926289" y="1520347"/>
                <a:ext cx="4102652" cy="572149"/>
                <a:chOff x="3803756" y="695492"/>
                <a:chExt cx="4102652" cy="572149"/>
              </a:xfrm>
            </p:grpSpPr>
            <p:sp>
              <p:nvSpPr>
                <p:cNvPr id="26" name="TextBox 8"/>
                <p:cNvSpPr txBox="1"/>
                <p:nvPr/>
              </p:nvSpPr>
              <p:spPr>
                <a:xfrm>
                  <a:off x="3803756" y="695492"/>
                  <a:ext cx="3962574" cy="452151"/>
                </a:xfrm>
                <a:prstGeom prst="rect">
                  <a:avLst/>
                </a:prstGeom>
                <a:noFill/>
              </p:spPr>
              <p:txBody>
                <a:bodyPr wrap="none" lIns="360000" tIns="0" rIns="0" bIns="0" anchor="b" anchorCtr="0">
                  <a:noAutofit/>
                </a:bodyPr>
                <a:lstStyle/>
                <a:p>
                  <a:r>
                    <a:rPr lang="zh-CN" altLang="en-US" sz="2400" dirty="0"/>
                    <a:t>作品概述</a:t>
                  </a:r>
                </a:p>
              </p:txBody>
            </p:sp>
            <p:sp>
              <p:nvSpPr>
                <p:cNvPr id="27" name="TextBox 9"/>
                <p:cNvSpPr txBox="1"/>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endParaRPr lang="zh-CN" altLang="en-US" sz="1050" dirty="0"/>
                </a:p>
              </p:txBody>
            </p:sp>
          </p:grpSp>
        </p:grpSp>
        <p:grpSp>
          <p:nvGrpSpPr>
            <p:cNvPr id="9" name="Group 10"/>
            <p:cNvGrpSpPr/>
            <p:nvPr/>
          </p:nvGrpSpPr>
          <p:grpSpPr>
            <a:xfrm>
              <a:off x="4572000" y="2282134"/>
              <a:ext cx="3322969" cy="530915"/>
              <a:chOff x="1598315" y="2786337"/>
              <a:chExt cx="4430626" cy="707886"/>
            </a:xfrm>
          </p:grpSpPr>
          <p:sp>
            <p:nvSpPr>
              <p:cNvPr id="20" name="TextBox 11"/>
              <p:cNvSpPr txBox="1"/>
              <p:nvPr/>
            </p:nvSpPr>
            <p:spPr>
              <a:xfrm>
                <a:off x="1598315" y="2786337"/>
                <a:ext cx="718466" cy="707886"/>
              </a:xfrm>
              <a:prstGeom prst="rect">
                <a:avLst/>
              </a:prstGeom>
              <a:noFill/>
            </p:spPr>
            <p:txBody>
              <a:bodyPr wrap="none" anchor="ctr">
                <a:normAutofit fontScale="70000" lnSpcReduction="20000"/>
              </a:bodyPr>
              <a:lstStyle/>
              <a:p>
                <a:r>
                  <a:rPr lang="en-US" altLang="zh-CN" sz="4000" dirty="0">
                    <a:solidFill>
                      <a:srgbClr val="404040"/>
                    </a:solidFill>
                    <a:latin typeface="Impact" panose="020B0806030902050204" pitchFamily="34" charset="0"/>
                  </a:rPr>
                  <a:t>02</a:t>
                </a:r>
              </a:p>
            </p:txBody>
          </p:sp>
          <p:grpSp>
            <p:nvGrpSpPr>
              <p:cNvPr id="21" name="Group 12"/>
              <p:cNvGrpSpPr/>
              <p:nvPr/>
            </p:nvGrpSpPr>
            <p:grpSpPr>
              <a:xfrm>
                <a:off x="1956746" y="3106705"/>
                <a:ext cx="4072195" cy="353943"/>
                <a:chOff x="3834213" y="913698"/>
                <a:chExt cx="4072195" cy="353943"/>
              </a:xfrm>
            </p:grpSpPr>
            <p:sp>
              <p:nvSpPr>
                <p:cNvPr id="22" name="TextBox 13"/>
                <p:cNvSpPr txBox="1"/>
                <p:nvPr/>
              </p:nvSpPr>
              <p:spPr>
                <a:xfrm>
                  <a:off x="3834213" y="913698"/>
                  <a:ext cx="3962574" cy="242863"/>
                </a:xfrm>
                <a:prstGeom prst="rect">
                  <a:avLst/>
                </a:prstGeom>
                <a:noFill/>
              </p:spPr>
              <p:txBody>
                <a:bodyPr wrap="none" lIns="360000" tIns="0" rIns="0" bIns="0" anchor="b" anchorCtr="0">
                  <a:noAutofit/>
                </a:bodyPr>
                <a:lstStyle/>
                <a:p>
                  <a:r>
                    <a:rPr lang="zh-CN" altLang="en-US" sz="2400" dirty="0">
                      <a:solidFill>
                        <a:srgbClr val="404040"/>
                      </a:solidFill>
                    </a:rPr>
                    <a:t>设计方案</a:t>
                  </a:r>
                </a:p>
              </p:txBody>
            </p:sp>
            <p:sp>
              <p:nvSpPr>
                <p:cNvPr id="23" name="TextBox 14"/>
                <p:cNvSpPr txBox="1"/>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endParaRPr lang="zh-CN" altLang="en-US" sz="1050" dirty="0">
                    <a:solidFill>
                      <a:srgbClr val="404040"/>
                    </a:solidFill>
                  </a:endParaRPr>
                </a:p>
              </p:txBody>
            </p:sp>
          </p:grpSp>
        </p:grpSp>
        <p:grpSp>
          <p:nvGrpSpPr>
            <p:cNvPr id="10" name="Group 15"/>
            <p:cNvGrpSpPr/>
            <p:nvPr/>
          </p:nvGrpSpPr>
          <p:grpSpPr>
            <a:xfrm>
              <a:off x="4572000" y="3120010"/>
              <a:ext cx="3322969" cy="543020"/>
              <a:chOff x="1598315" y="4154489"/>
              <a:chExt cx="4430626" cy="724026"/>
            </a:xfrm>
          </p:grpSpPr>
          <p:sp>
            <p:nvSpPr>
              <p:cNvPr id="16" name="TextBox 16"/>
              <p:cNvSpPr txBox="1"/>
              <p:nvPr/>
            </p:nvSpPr>
            <p:spPr>
              <a:xfrm>
                <a:off x="1598315" y="4154489"/>
                <a:ext cx="732893" cy="707886"/>
              </a:xfrm>
              <a:prstGeom prst="rect">
                <a:avLst/>
              </a:prstGeom>
              <a:noFill/>
            </p:spPr>
            <p:txBody>
              <a:bodyPr wrap="none" anchor="ctr">
                <a:normAutofit fontScale="70000" lnSpcReduction="20000"/>
              </a:bodyPr>
              <a:lstStyle/>
              <a:p>
                <a:r>
                  <a:rPr lang="en-US" altLang="zh-CN" sz="4000">
                    <a:latin typeface="Impact" panose="020B0806030902050204" pitchFamily="34" charset="0"/>
                  </a:rPr>
                  <a:t>03</a:t>
                </a:r>
              </a:p>
            </p:txBody>
          </p:sp>
          <p:grpSp>
            <p:nvGrpSpPr>
              <p:cNvPr id="17" name="Group 17"/>
              <p:cNvGrpSpPr/>
              <p:nvPr/>
            </p:nvGrpSpPr>
            <p:grpSpPr>
              <a:xfrm>
                <a:off x="1936590" y="4508432"/>
                <a:ext cx="4092351" cy="370083"/>
                <a:chOff x="3814057" y="947273"/>
                <a:chExt cx="4092351" cy="370083"/>
              </a:xfrm>
            </p:grpSpPr>
            <p:sp>
              <p:nvSpPr>
                <p:cNvPr id="18" name="TextBox 18"/>
                <p:cNvSpPr txBox="1"/>
                <p:nvPr/>
              </p:nvSpPr>
              <p:spPr>
                <a:xfrm>
                  <a:off x="3814057" y="1074491"/>
                  <a:ext cx="3962574" cy="242865"/>
                </a:xfrm>
                <a:prstGeom prst="rect">
                  <a:avLst/>
                </a:prstGeom>
                <a:noFill/>
              </p:spPr>
              <p:txBody>
                <a:bodyPr wrap="none" lIns="360000" tIns="0" rIns="0" bIns="0" anchor="b" anchorCtr="0">
                  <a:noAutofit/>
                </a:bodyPr>
                <a:lstStyle/>
                <a:p>
                  <a:r>
                    <a:rPr lang="zh-CN" altLang="en-US" sz="3600" b="1" dirty="0"/>
                    <a:t>技术与特色</a:t>
                  </a:r>
                </a:p>
              </p:txBody>
            </p:sp>
            <p:sp>
              <p:nvSpPr>
                <p:cNvPr id="19" name="TextBox 19"/>
                <p:cNvSpPr txBox="1"/>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endParaRPr lang="zh-CN" altLang="en-US" sz="1050" dirty="0"/>
                </a:p>
              </p:txBody>
            </p:sp>
          </p:grpSp>
        </p:grpSp>
        <p:grpSp>
          <p:nvGrpSpPr>
            <p:cNvPr id="11" name="Group 20"/>
            <p:cNvGrpSpPr/>
            <p:nvPr/>
          </p:nvGrpSpPr>
          <p:grpSpPr>
            <a:xfrm>
              <a:off x="4572000" y="3957888"/>
              <a:ext cx="3322969" cy="530915"/>
              <a:chOff x="1598315" y="5522641"/>
              <a:chExt cx="4430626" cy="707886"/>
            </a:xfrm>
          </p:grpSpPr>
          <p:sp>
            <p:nvSpPr>
              <p:cNvPr id="12" name="TextBox 21"/>
              <p:cNvSpPr txBox="1"/>
              <p:nvPr/>
            </p:nvSpPr>
            <p:spPr>
              <a:xfrm>
                <a:off x="1598315" y="5522641"/>
                <a:ext cx="716863" cy="707886"/>
              </a:xfrm>
              <a:prstGeom prst="rect">
                <a:avLst/>
              </a:prstGeom>
              <a:noFill/>
            </p:spPr>
            <p:txBody>
              <a:bodyPr wrap="none" anchor="ctr">
                <a:normAutofit fontScale="70000" lnSpcReduction="20000"/>
              </a:bodyPr>
              <a:lstStyle/>
              <a:p>
                <a:r>
                  <a:rPr lang="en-US" altLang="zh-CN" sz="4000">
                    <a:solidFill>
                      <a:srgbClr val="404040"/>
                    </a:solidFill>
                    <a:latin typeface="Impact" panose="020B0806030902050204" pitchFamily="34" charset="0"/>
                  </a:rPr>
                  <a:t>04</a:t>
                </a:r>
              </a:p>
            </p:txBody>
          </p:sp>
          <p:grpSp>
            <p:nvGrpSpPr>
              <p:cNvPr id="13" name="Group 22"/>
              <p:cNvGrpSpPr/>
              <p:nvPr/>
            </p:nvGrpSpPr>
            <p:grpSpPr>
              <a:xfrm>
                <a:off x="1985610" y="5749977"/>
                <a:ext cx="4043331" cy="446975"/>
                <a:chOff x="3863077" y="820666"/>
                <a:chExt cx="4043331" cy="446975"/>
              </a:xfrm>
            </p:grpSpPr>
            <p:sp>
              <p:nvSpPr>
                <p:cNvPr id="14" name="TextBox 23"/>
                <p:cNvSpPr txBox="1"/>
                <p:nvPr/>
              </p:nvSpPr>
              <p:spPr>
                <a:xfrm>
                  <a:off x="3863077" y="820666"/>
                  <a:ext cx="3962574" cy="320366"/>
                </a:xfrm>
                <a:prstGeom prst="rect">
                  <a:avLst/>
                </a:prstGeom>
                <a:noFill/>
              </p:spPr>
              <p:txBody>
                <a:bodyPr wrap="none" lIns="360000" tIns="0" rIns="0" bIns="0" anchor="b" anchorCtr="0">
                  <a:noAutofit/>
                </a:bodyPr>
                <a:lstStyle/>
                <a:p>
                  <a:r>
                    <a:rPr lang="zh-CN" altLang="en-US" sz="2400" dirty="0">
                      <a:solidFill>
                        <a:srgbClr val="404040"/>
                      </a:solidFill>
                    </a:rPr>
                    <a:t>效果呈现</a:t>
                  </a:r>
                </a:p>
              </p:txBody>
            </p:sp>
            <p:sp>
              <p:nvSpPr>
                <p:cNvPr id="15" name="TextBox 24"/>
                <p:cNvSpPr txBox="1"/>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endParaRPr lang="zh-CN" altLang="en-US" sz="1050" dirty="0">
                    <a:solidFill>
                      <a:srgbClr val="404040"/>
                    </a:solidFill>
                  </a:endParaRPr>
                </a:p>
              </p:txBody>
            </p:sp>
          </p:grpSp>
        </p:grpSp>
      </p:grpSp>
      <p:grpSp>
        <p:nvGrpSpPr>
          <p:cNvPr id="29" name="Group 2"/>
          <p:cNvGrpSpPr/>
          <p:nvPr/>
        </p:nvGrpSpPr>
        <p:grpSpPr>
          <a:xfrm>
            <a:off x="2483768" y="1923678"/>
            <a:ext cx="1778742" cy="1778742"/>
            <a:chOff x="990600" y="2044717"/>
            <a:chExt cx="2768566" cy="2768566"/>
          </a:xfrm>
        </p:grpSpPr>
        <p:sp>
          <p:nvSpPr>
            <p:cNvPr id="30" name="Diamond 5"/>
            <p:cNvSpPr/>
            <p:nvPr/>
          </p:nvSpPr>
          <p:spPr bwMode="auto">
            <a:xfrm>
              <a:off x="990600" y="2044717"/>
              <a:ext cx="2768566" cy="2768566"/>
            </a:xfrm>
            <a:prstGeom prst="diamond">
              <a:avLst/>
            </a:prstGeom>
            <a:solidFill>
              <a:srgbClr val="404040"/>
            </a:solidFill>
            <a:ln w="50800">
              <a:noFill/>
              <a:round/>
            </a:ln>
          </p:spPr>
          <p:txBody>
            <a:bodyPr anchor="ctr"/>
            <a:lstStyle/>
            <a:p>
              <a:pPr algn="ctr"/>
              <a:endParaRPr/>
            </a:p>
          </p:txBody>
        </p:sp>
        <p:grpSp>
          <p:nvGrpSpPr>
            <p:cNvPr id="31" name="Group 9"/>
            <p:cNvGrpSpPr/>
            <p:nvPr/>
          </p:nvGrpSpPr>
          <p:grpSpPr>
            <a:xfrm>
              <a:off x="1429100" y="2918362"/>
              <a:ext cx="1800200" cy="992584"/>
              <a:chOff x="2345143" y="2512160"/>
              <a:chExt cx="1800200" cy="992584"/>
            </a:xfrm>
          </p:grpSpPr>
          <p:sp>
            <p:nvSpPr>
              <p:cNvPr id="32" name="TextBox 7"/>
              <p:cNvSpPr txBox="1"/>
              <p:nvPr/>
            </p:nvSpPr>
            <p:spPr>
              <a:xfrm>
                <a:off x="2345143" y="2512160"/>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p>
            </p:txBody>
          </p:sp>
          <p:sp>
            <p:nvSpPr>
              <p:cNvPr id="33" name="TextBox 8"/>
              <p:cNvSpPr txBox="1"/>
              <p:nvPr/>
            </p:nvSpPr>
            <p:spPr>
              <a:xfrm>
                <a:off x="2345143" y="3289300"/>
                <a:ext cx="1800200" cy="215444"/>
              </a:xfrm>
              <a:prstGeom prst="rect">
                <a:avLst/>
              </a:prstGeom>
              <a:noFill/>
            </p:spPr>
            <p:txBody>
              <a:bodyPr wrap="square" lIns="0" tIns="0" rIns="0" bIns="0">
                <a:normAutofit fontScale="77500" lnSpcReduction="20000"/>
              </a:bodyPr>
              <a:lstStyle/>
              <a:p>
                <a:pPr algn="ctr"/>
                <a:r>
                  <a:rPr lang="en-US" altLang="zh-CN" sz="1400">
                    <a:solidFill>
                      <a:schemeClr val="bg1"/>
                    </a:solidFill>
                  </a:rPr>
                  <a:t>CONTENTS</a:t>
                </a:r>
              </a:p>
            </p:txBody>
          </p:sp>
        </p:grpSp>
      </p:grpSp>
      <p:grpSp>
        <p:nvGrpSpPr>
          <p:cNvPr id="34" name="组合 33"/>
          <p:cNvGrpSpPr/>
          <p:nvPr/>
        </p:nvGrpSpPr>
        <p:grpSpPr>
          <a:xfrm>
            <a:off x="-569147" y="-39654"/>
            <a:ext cx="5492751" cy="5491724"/>
            <a:chOff x="-53802" y="0"/>
            <a:chExt cx="7037562" cy="7036246"/>
          </a:xfrm>
        </p:grpSpPr>
        <p:sp>
          <p:nvSpPr>
            <p:cNvPr id="35" name="矩形 10"/>
            <p:cNvSpPr/>
            <p:nvPr/>
          </p:nvSpPr>
          <p:spPr>
            <a:xfrm>
              <a:off x="323528" y="0"/>
              <a:ext cx="6660232" cy="7036246"/>
            </a:xfrm>
            <a:custGeom>
              <a:avLst/>
              <a:gdLst>
                <a:gd name="connsiteX0" fmla="*/ 0 w 8147640"/>
                <a:gd name="connsiteY0" fmla="*/ 0 h 6100142"/>
                <a:gd name="connsiteX1" fmla="*/ 8147640 w 8147640"/>
                <a:gd name="connsiteY1" fmla="*/ 0 h 6100142"/>
                <a:gd name="connsiteX2" fmla="*/ 8147640 w 8147640"/>
                <a:gd name="connsiteY2" fmla="*/ 6100142 h 6100142"/>
                <a:gd name="connsiteX3" fmla="*/ 0 w 8147640"/>
                <a:gd name="connsiteY3" fmla="*/ 6100142 h 6100142"/>
                <a:gd name="connsiteX4" fmla="*/ 0 w 8147640"/>
                <a:gd name="connsiteY4" fmla="*/ 0 h 6100142"/>
                <a:gd name="connsiteX0-1" fmla="*/ 0 w 8147640"/>
                <a:gd name="connsiteY0-2" fmla="*/ 0 h 6100142"/>
                <a:gd name="connsiteX1-3" fmla="*/ 8147640 w 8147640"/>
                <a:gd name="connsiteY1-4" fmla="*/ 0 h 6100142"/>
                <a:gd name="connsiteX2-5" fmla="*/ 0 w 8147640"/>
                <a:gd name="connsiteY2-6" fmla="*/ 6100142 h 6100142"/>
                <a:gd name="connsiteX3-7" fmla="*/ 0 w 8147640"/>
                <a:gd name="connsiteY3-8" fmla="*/ 0 h 6100142"/>
              </a:gdLst>
              <a:ahLst/>
              <a:cxnLst>
                <a:cxn ang="0">
                  <a:pos x="connsiteX0-1" y="connsiteY0-2"/>
                </a:cxn>
                <a:cxn ang="0">
                  <a:pos x="connsiteX1-3" y="connsiteY1-4"/>
                </a:cxn>
                <a:cxn ang="0">
                  <a:pos x="connsiteX2-5" y="connsiteY2-6"/>
                </a:cxn>
                <a:cxn ang="0">
                  <a:pos x="connsiteX3-7" y="connsiteY3-8"/>
                </a:cxn>
              </a:cxnLst>
              <a:rect l="l" t="t" r="r" b="b"/>
              <a:pathLst>
                <a:path w="8147640" h="6100142">
                  <a:moveTo>
                    <a:pt x="0" y="0"/>
                  </a:moveTo>
                  <a:lnTo>
                    <a:pt x="8147640" y="0"/>
                  </a:lnTo>
                  <a:lnTo>
                    <a:pt x="0" y="6100142"/>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10"/>
            <p:cNvSpPr/>
            <p:nvPr/>
          </p:nvSpPr>
          <p:spPr>
            <a:xfrm>
              <a:off x="-53802" y="0"/>
              <a:ext cx="6660232" cy="7036246"/>
            </a:xfrm>
            <a:custGeom>
              <a:avLst/>
              <a:gdLst>
                <a:gd name="connsiteX0" fmla="*/ 0 w 8147640"/>
                <a:gd name="connsiteY0" fmla="*/ 0 h 6100142"/>
                <a:gd name="connsiteX1" fmla="*/ 8147640 w 8147640"/>
                <a:gd name="connsiteY1" fmla="*/ 0 h 6100142"/>
                <a:gd name="connsiteX2" fmla="*/ 8147640 w 8147640"/>
                <a:gd name="connsiteY2" fmla="*/ 6100142 h 6100142"/>
                <a:gd name="connsiteX3" fmla="*/ 0 w 8147640"/>
                <a:gd name="connsiteY3" fmla="*/ 6100142 h 6100142"/>
                <a:gd name="connsiteX4" fmla="*/ 0 w 8147640"/>
                <a:gd name="connsiteY4" fmla="*/ 0 h 6100142"/>
                <a:gd name="connsiteX0-1" fmla="*/ 0 w 8147640"/>
                <a:gd name="connsiteY0-2" fmla="*/ 0 h 6100142"/>
                <a:gd name="connsiteX1-3" fmla="*/ 8147640 w 8147640"/>
                <a:gd name="connsiteY1-4" fmla="*/ 0 h 6100142"/>
                <a:gd name="connsiteX2-5" fmla="*/ 0 w 8147640"/>
                <a:gd name="connsiteY2-6" fmla="*/ 6100142 h 6100142"/>
                <a:gd name="connsiteX3-7" fmla="*/ 0 w 8147640"/>
                <a:gd name="connsiteY3-8" fmla="*/ 0 h 6100142"/>
              </a:gdLst>
              <a:ahLst/>
              <a:cxnLst>
                <a:cxn ang="0">
                  <a:pos x="connsiteX0-1" y="connsiteY0-2"/>
                </a:cxn>
                <a:cxn ang="0">
                  <a:pos x="connsiteX1-3" y="connsiteY1-4"/>
                </a:cxn>
                <a:cxn ang="0">
                  <a:pos x="connsiteX2-5" y="connsiteY2-6"/>
                </a:cxn>
                <a:cxn ang="0">
                  <a:pos x="connsiteX3-7" y="connsiteY3-8"/>
                </a:cxn>
              </a:cxnLst>
              <a:rect l="l" t="t" r="r" b="b"/>
              <a:pathLst>
                <a:path w="8147640" h="6100142">
                  <a:moveTo>
                    <a:pt x="0" y="0"/>
                  </a:moveTo>
                  <a:lnTo>
                    <a:pt x="8147640" y="0"/>
                  </a:lnTo>
                  <a:lnTo>
                    <a:pt x="0" y="6100142"/>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等腰三角形 36"/>
          <p:cNvSpPr/>
          <p:nvPr/>
        </p:nvSpPr>
        <p:spPr>
          <a:xfrm rot="16200000">
            <a:off x="7794395" y="3777921"/>
            <a:ext cx="1488792" cy="1283441"/>
          </a:xfrm>
          <a:prstGeom prst="triangle">
            <a:avLst>
              <a:gd name="adj" fmla="val 0"/>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a:off x="-581297" y="915567"/>
            <a:ext cx="3926427" cy="4227934"/>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144707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p:cNvSpPr txBox="1"/>
          <p:nvPr/>
        </p:nvSpPr>
        <p:spPr>
          <a:xfrm>
            <a:off x="611560" y="175643"/>
            <a:ext cx="230425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200" dirty="0">
                <a:solidFill>
                  <a:srgbClr val="404040"/>
                </a:solidFill>
                <a:latin typeface="微软雅黑" panose="020B0503020204020204" pitchFamily="34" charset="-122"/>
                <a:ea typeface="微软雅黑" panose="020B0503020204020204" pitchFamily="34" charset="-122"/>
              </a:rPr>
              <a:t>3.1</a:t>
            </a:r>
            <a:r>
              <a:rPr lang="zh-CN" altLang="en-US" sz="2200" dirty="0">
                <a:solidFill>
                  <a:srgbClr val="404040"/>
                </a:solidFill>
                <a:latin typeface="微软雅黑" panose="020B0503020204020204" pitchFamily="34" charset="-122"/>
                <a:ea typeface="微软雅黑" panose="020B0503020204020204" pitchFamily="34" charset="-122"/>
              </a:rPr>
              <a:t> </a:t>
            </a:r>
            <a:r>
              <a:rPr lang="zh-CN" altLang="en-GB" sz="2200" dirty="0">
                <a:solidFill>
                  <a:srgbClr val="404040"/>
                </a:solidFill>
                <a:latin typeface="微软雅黑" panose="020B0503020204020204" pitchFamily="34" charset="-122"/>
                <a:ea typeface="微软雅黑" panose="020B0503020204020204" pitchFamily="34" charset="-122"/>
              </a:rPr>
              <a:t>作品实现</a:t>
            </a:r>
            <a:r>
              <a:rPr lang="zh-CN" altLang="en-US" sz="2200" dirty="0">
                <a:solidFill>
                  <a:srgbClr val="404040"/>
                </a:solidFill>
                <a:latin typeface="微软雅黑" panose="020B0503020204020204" pitchFamily="34" charset="-122"/>
                <a:ea typeface="微软雅黑" panose="020B0503020204020204" pitchFamily="34" charset="-122"/>
              </a:rPr>
              <a:t>技术</a:t>
            </a:r>
            <a:endParaRPr lang="zh-CN" altLang="en-GB" sz="2200" dirty="0">
              <a:solidFill>
                <a:srgbClr val="404040"/>
              </a:solidFill>
              <a:latin typeface="微软雅黑" panose="020B0503020204020204" pitchFamily="34" charset="-122"/>
              <a:ea typeface="微软雅黑" panose="020B0503020204020204" pitchFamily="34" charset="-122"/>
            </a:endParaRPr>
          </a:p>
        </p:txBody>
      </p:sp>
      <p:sp>
        <p:nvSpPr>
          <p:cNvPr id="72" name="等腰三角形 71"/>
          <p:cNvSpPr/>
          <p:nvPr/>
        </p:nvSpPr>
        <p:spPr>
          <a:xfrm rot="10800000" flipH="1">
            <a:off x="-4477" y="-40970"/>
            <a:ext cx="691465" cy="596090"/>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nvSpPr>
        <p:spPr>
          <a:xfrm rot="16200000">
            <a:off x="8493996" y="4492006"/>
            <a:ext cx="696704" cy="600607"/>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Group 4"/>
          <p:cNvGrpSpPr/>
          <p:nvPr/>
        </p:nvGrpSpPr>
        <p:grpSpPr>
          <a:xfrm>
            <a:off x="3741152" y="1759440"/>
            <a:ext cx="1838960" cy="1838124"/>
            <a:chOff x="599351" y="2215578"/>
            <a:chExt cx="3266532" cy="3265048"/>
          </a:xfrm>
        </p:grpSpPr>
        <p:sp>
          <p:nvSpPr>
            <p:cNvPr id="3" name="Freeform: Shape 5"/>
            <p:cNvSpPr/>
            <p:nvPr/>
          </p:nvSpPr>
          <p:spPr bwMode="auto">
            <a:xfrm>
              <a:off x="599351" y="2215579"/>
              <a:ext cx="1948951" cy="1948951"/>
            </a:xfrm>
            <a:custGeom>
              <a:avLst/>
              <a:gdLst>
                <a:gd name="T0" fmla="*/ 1315 w 1315"/>
                <a:gd name="T1" fmla="*/ 657 h 1315"/>
                <a:gd name="T2" fmla="*/ 1204 w 1315"/>
                <a:gd name="T3" fmla="*/ 768 h 1315"/>
                <a:gd name="T4" fmla="*/ 1101 w 1315"/>
                <a:gd name="T5" fmla="*/ 665 h 1315"/>
                <a:gd name="T6" fmla="*/ 1111 w 1315"/>
                <a:gd name="T7" fmla="*/ 657 h 1315"/>
                <a:gd name="T8" fmla="*/ 1101 w 1315"/>
                <a:gd name="T9" fmla="*/ 650 h 1315"/>
                <a:gd name="T10" fmla="*/ 1000 w 1315"/>
                <a:gd name="T11" fmla="*/ 547 h 1315"/>
                <a:gd name="T12" fmla="*/ 658 w 1315"/>
                <a:gd name="T13" fmla="*/ 205 h 1315"/>
                <a:gd name="T14" fmla="*/ 205 w 1315"/>
                <a:gd name="T15" fmla="*/ 657 h 1315"/>
                <a:gd name="T16" fmla="*/ 547 w 1315"/>
                <a:gd name="T17" fmla="*/ 999 h 1315"/>
                <a:gd name="T18" fmla="*/ 446 w 1315"/>
                <a:gd name="T19" fmla="*/ 1103 h 1315"/>
                <a:gd name="T20" fmla="*/ 0 w 1315"/>
                <a:gd name="T21" fmla="*/ 657 h 1315"/>
                <a:gd name="T22" fmla="*/ 658 w 1315"/>
                <a:gd name="T23" fmla="*/ 0 h 1315"/>
                <a:gd name="T24" fmla="*/ 1101 w 1315"/>
                <a:gd name="T25" fmla="*/ 445 h 1315"/>
                <a:gd name="T26" fmla="*/ 1204 w 1315"/>
                <a:gd name="T27" fmla="*/ 547 h 1315"/>
                <a:gd name="T28" fmla="*/ 1315 w 1315"/>
                <a:gd name="T29" fmla="*/ 657 h 1315"/>
                <a:gd name="T30" fmla="*/ 769 w 1315"/>
                <a:gd name="T31" fmla="*/ 999 h 1315"/>
                <a:gd name="T32" fmla="*/ 665 w 1315"/>
                <a:gd name="T33" fmla="*/ 1103 h 1315"/>
                <a:gd name="T34" fmla="*/ 658 w 1315"/>
                <a:gd name="T35" fmla="*/ 1110 h 1315"/>
                <a:gd name="T36" fmla="*/ 650 w 1315"/>
                <a:gd name="T37" fmla="*/ 1103 h 1315"/>
                <a:gd name="T38" fmla="*/ 547 w 1315"/>
                <a:gd name="T39" fmla="*/ 1204 h 1315"/>
                <a:gd name="T40" fmla="*/ 658 w 1315"/>
                <a:gd name="T41" fmla="*/ 1315 h 1315"/>
                <a:gd name="T42" fmla="*/ 769 w 1315"/>
                <a:gd name="T43" fmla="*/ 1204 h 1315"/>
                <a:gd name="T44" fmla="*/ 870 w 1315"/>
                <a:gd name="T45" fmla="*/ 1103 h 1315"/>
                <a:gd name="T46" fmla="*/ 1101 w 1315"/>
                <a:gd name="T47" fmla="*/ 869 h 1315"/>
                <a:gd name="T48" fmla="*/ 1000 w 1315"/>
                <a:gd name="T49" fmla="*/ 768 h 1315"/>
                <a:gd name="T50" fmla="*/ 769 w 1315"/>
                <a:gd name="T51" fmla="*/ 999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5" h="1315">
                  <a:moveTo>
                    <a:pt x="1315" y="657"/>
                  </a:moveTo>
                  <a:lnTo>
                    <a:pt x="1204" y="768"/>
                  </a:lnTo>
                  <a:lnTo>
                    <a:pt x="1101" y="665"/>
                  </a:lnTo>
                  <a:lnTo>
                    <a:pt x="1111" y="657"/>
                  </a:lnTo>
                  <a:lnTo>
                    <a:pt x="1101" y="650"/>
                  </a:lnTo>
                  <a:lnTo>
                    <a:pt x="1000" y="547"/>
                  </a:lnTo>
                  <a:lnTo>
                    <a:pt x="658" y="205"/>
                  </a:lnTo>
                  <a:lnTo>
                    <a:pt x="205" y="657"/>
                  </a:lnTo>
                  <a:lnTo>
                    <a:pt x="547" y="999"/>
                  </a:lnTo>
                  <a:lnTo>
                    <a:pt x="446" y="1103"/>
                  </a:lnTo>
                  <a:lnTo>
                    <a:pt x="0" y="657"/>
                  </a:lnTo>
                  <a:lnTo>
                    <a:pt x="658" y="0"/>
                  </a:lnTo>
                  <a:lnTo>
                    <a:pt x="1101" y="445"/>
                  </a:lnTo>
                  <a:lnTo>
                    <a:pt x="1204" y="547"/>
                  </a:lnTo>
                  <a:lnTo>
                    <a:pt x="1315" y="657"/>
                  </a:lnTo>
                  <a:close/>
                  <a:moveTo>
                    <a:pt x="769" y="999"/>
                  </a:moveTo>
                  <a:lnTo>
                    <a:pt x="665" y="1103"/>
                  </a:lnTo>
                  <a:lnTo>
                    <a:pt x="658" y="1110"/>
                  </a:lnTo>
                  <a:lnTo>
                    <a:pt x="650" y="1103"/>
                  </a:lnTo>
                  <a:lnTo>
                    <a:pt x="547" y="1204"/>
                  </a:lnTo>
                  <a:lnTo>
                    <a:pt x="658" y="1315"/>
                  </a:lnTo>
                  <a:lnTo>
                    <a:pt x="769" y="1204"/>
                  </a:lnTo>
                  <a:lnTo>
                    <a:pt x="870" y="1103"/>
                  </a:lnTo>
                  <a:lnTo>
                    <a:pt x="1101" y="869"/>
                  </a:lnTo>
                  <a:lnTo>
                    <a:pt x="1000" y="768"/>
                  </a:lnTo>
                  <a:lnTo>
                    <a:pt x="769" y="999"/>
                  </a:lnTo>
                  <a:close/>
                </a:path>
              </a:pathLst>
            </a:custGeom>
            <a:solidFill>
              <a:schemeClr val="accent1"/>
            </a:solidFill>
            <a:ln>
              <a:noFill/>
            </a:ln>
          </p:spPr>
          <p:txBody>
            <a:bodyPr anchor="ctr"/>
            <a:lstStyle/>
            <a:p>
              <a:pPr algn="ctr"/>
              <a:endParaRPr/>
            </a:p>
          </p:txBody>
        </p:sp>
        <p:sp>
          <p:nvSpPr>
            <p:cNvPr id="74" name="Freeform: Shape 6"/>
            <p:cNvSpPr/>
            <p:nvPr/>
          </p:nvSpPr>
          <p:spPr bwMode="auto">
            <a:xfrm>
              <a:off x="1916931" y="2215578"/>
              <a:ext cx="1948951" cy="1948950"/>
            </a:xfrm>
            <a:custGeom>
              <a:avLst/>
              <a:gdLst>
                <a:gd name="T0" fmla="*/ 546 w 1315"/>
                <a:gd name="T1" fmla="*/ 999 h 1315"/>
                <a:gd name="T2" fmla="*/ 445 w 1315"/>
                <a:gd name="T3" fmla="*/ 1103 h 1315"/>
                <a:gd name="T4" fmla="*/ 212 w 1315"/>
                <a:gd name="T5" fmla="*/ 869 h 1315"/>
                <a:gd name="T6" fmla="*/ 111 w 1315"/>
                <a:gd name="T7" fmla="*/ 768 h 1315"/>
                <a:gd name="T8" fmla="*/ 0 w 1315"/>
                <a:gd name="T9" fmla="*/ 657 h 1315"/>
                <a:gd name="T10" fmla="*/ 111 w 1315"/>
                <a:gd name="T11" fmla="*/ 547 h 1315"/>
                <a:gd name="T12" fmla="*/ 212 w 1315"/>
                <a:gd name="T13" fmla="*/ 650 h 1315"/>
                <a:gd name="T14" fmla="*/ 204 w 1315"/>
                <a:gd name="T15" fmla="*/ 657 h 1315"/>
                <a:gd name="T16" fmla="*/ 212 w 1315"/>
                <a:gd name="T17" fmla="*/ 665 h 1315"/>
                <a:gd name="T18" fmla="*/ 315 w 1315"/>
                <a:gd name="T19" fmla="*/ 768 h 1315"/>
                <a:gd name="T20" fmla="*/ 546 w 1315"/>
                <a:gd name="T21" fmla="*/ 999 h 1315"/>
                <a:gd name="T22" fmla="*/ 657 w 1315"/>
                <a:gd name="T23" fmla="*/ 0 h 1315"/>
                <a:gd name="T24" fmla="*/ 212 w 1315"/>
                <a:gd name="T25" fmla="*/ 445 h 1315"/>
                <a:gd name="T26" fmla="*/ 315 w 1315"/>
                <a:gd name="T27" fmla="*/ 547 h 1315"/>
                <a:gd name="T28" fmla="*/ 657 w 1315"/>
                <a:gd name="T29" fmla="*/ 205 h 1315"/>
                <a:gd name="T30" fmla="*/ 1110 w 1315"/>
                <a:gd name="T31" fmla="*/ 657 h 1315"/>
                <a:gd name="T32" fmla="*/ 768 w 1315"/>
                <a:gd name="T33" fmla="*/ 999 h 1315"/>
                <a:gd name="T34" fmla="*/ 665 w 1315"/>
                <a:gd name="T35" fmla="*/ 1103 h 1315"/>
                <a:gd name="T36" fmla="*/ 657 w 1315"/>
                <a:gd name="T37" fmla="*/ 1110 h 1315"/>
                <a:gd name="T38" fmla="*/ 650 w 1315"/>
                <a:gd name="T39" fmla="*/ 1103 h 1315"/>
                <a:gd name="T40" fmla="*/ 546 w 1315"/>
                <a:gd name="T41" fmla="*/ 1204 h 1315"/>
                <a:gd name="T42" fmla="*/ 657 w 1315"/>
                <a:gd name="T43" fmla="*/ 1315 h 1315"/>
                <a:gd name="T44" fmla="*/ 768 w 1315"/>
                <a:gd name="T45" fmla="*/ 1204 h 1315"/>
                <a:gd name="T46" fmla="*/ 869 w 1315"/>
                <a:gd name="T47" fmla="*/ 1103 h 1315"/>
                <a:gd name="T48" fmla="*/ 1315 w 1315"/>
                <a:gd name="T49" fmla="*/ 657 h 1315"/>
                <a:gd name="T50" fmla="*/ 657 w 1315"/>
                <a:gd name="T51" fmla="*/ 0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5" h="1315">
                  <a:moveTo>
                    <a:pt x="546" y="999"/>
                  </a:moveTo>
                  <a:lnTo>
                    <a:pt x="445" y="1103"/>
                  </a:lnTo>
                  <a:lnTo>
                    <a:pt x="212" y="869"/>
                  </a:lnTo>
                  <a:lnTo>
                    <a:pt x="111" y="768"/>
                  </a:lnTo>
                  <a:lnTo>
                    <a:pt x="0" y="657"/>
                  </a:lnTo>
                  <a:lnTo>
                    <a:pt x="111" y="547"/>
                  </a:lnTo>
                  <a:lnTo>
                    <a:pt x="212" y="650"/>
                  </a:lnTo>
                  <a:lnTo>
                    <a:pt x="204" y="657"/>
                  </a:lnTo>
                  <a:lnTo>
                    <a:pt x="212" y="665"/>
                  </a:lnTo>
                  <a:lnTo>
                    <a:pt x="315" y="768"/>
                  </a:lnTo>
                  <a:lnTo>
                    <a:pt x="546" y="999"/>
                  </a:lnTo>
                  <a:close/>
                  <a:moveTo>
                    <a:pt x="657" y="0"/>
                  </a:moveTo>
                  <a:lnTo>
                    <a:pt x="212" y="445"/>
                  </a:lnTo>
                  <a:lnTo>
                    <a:pt x="315" y="547"/>
                  </a:lnTo>
                  <a:lnTo>
                    <a:pt x="657" y="205"/>
                  </a:lnTo>
                  <a:lnTo>
                    <a:pt x="1110" y="657"/>
                  </a:lnTo>
                  <a:lnTo>
                    <a:pt x="768" y="999"/>
                  </a:lnTo>
                  <a:lnTo>
                    <a:pt x="665" y="1103"/>
                  </a:lnTo>
                  <a:lnTo>
                    <a:pt x="657" y="1110"/>
                  </a:lnTo>
                  <a:lnTo>
                    <a:pt x="650" y="1103"/>
                  </a:lnTo>
                  <a:lnTo>
                    <a:pt x="546" y="1204"/>
                  </a:lnTo>
                  <a:lnTo>
                    <a:pt x="657" y="1315"/>
                  </a:lnTo>
                  <a:lnTo>
                    <a:pt x="768" y="1204"/>
                  </a:lnTo>
                  <a:lnTo>
                    <a:pt x="869" y="1103"/>
                  </a:lnTo>
                  <a:lnTo>
                    <a:pt x="1315" y="657"/>
                  </a:lnTo>
                  <a:lnTo>
                    <a:pt x="657" y="0"/>
                  </a:lnTo>
                  <a:close/>
                </a:path>
              </a:pathLst>
            </a:custGeom>
            <a:solidFill>
              <a:schemeClr val="accent2"/>
            </a:solidFill>
            <a:ln>
              <a:noFill/>
            </a:ln>
          </p:spPr>
          <p:txBody>
            <a:bodyPr anchor="ctr"/>
            <a:lstStyle/>
            <a:p>
              <a:pPr algn="ctr"/>
              <a:endParaRPr/>
            </a:p>
          </p:txBody>
        </p:sp>
        <p:sp>
          <p:nvSpPr>
            <p:cNvPr id="75" name="Freeform: Shape 7"/>
            <p:cNvSpPr/>
            <p:nvPr/>
          </p:nvSpPr>
          <p:spPr bwMode="auto">
            <a:xfrm>
              <a:off x="1916932" y="3533156"/>
              <a:ext cx="1948951" cy="1947468"/>
            </a:xfrm>
            <a:custGeom>
              <a:avLst/>
              <a:gdLst>
                <a:gd name="T0" fmla="*/ 315 w 1315"/>
                <a:gd name="T1" fmla="*/ 546 h 1314"/>
                <a:gd name="T2" fmla="*/ 212 w 1315"/>
                <a:gd name="T3" fmla="*/ 445 h 1314"/>
                <a:gd name="T4" fmla="*/ 445 w 1315"/>
                <a:gd name="T5" fmla="*/ 214 h 1314"/>
                <a:gd name="T6" fmla="*/ 546 w 1315"/>
                <a:gd name="T7" fmla="*/ 110 h 1314"/>
                <a:gd name="T8" fmla="*/ 657 w 1315"/>
                <a:gd name="T9" fmla="*/ 0 h 1314"/>
                <a:gd name="T10" fmla="*/ 768 w 1315"/>
                <a:gd name="T11" fmla="*/ 110 h 1314"/>
                <a:gd name="T12" fmla="*/ 665 w 1315"/>
                <a:gd name="T13" fmla="*/ 214 h 1314"/>
                <a:gd name="T14" fmla="*/ 657 w 1315"/>
                <a:gd name="T15" fmla="*/ 204 h 1314"/>
                <a:gd name="T16" fmla="*/ 650 w 1315"/>
                <a:gd name="T17" fmla="*/ 214 h 1314"/>
                <a:gd name="T18" fmla="*/ 546 w 1315"/>
                <a:gd name="T19" fmla="*/ 315 h 1314"/>
                <a:gd name="T20" fmla="*/ 315 w 1315"/>
                <a:gd name="T21" fmla="*/ 546 h 1314"/>
                <a:gd name="T22" fmla="*/ 869 w 1315"/>
                <a:gd name="T23" fmla="*/ 214 h 1314"/>
                <a:gd name="T24" fmla="*/ 768 w 1315"/>
                <a:gd name="T25" fmla="*/ 315 h 1314"/>
                <a:gd name="T26" fmla="*/ 1110 w 1315"/>
                <a:gd name="T27" fmla="*/ 657 h 1314"/>
                <a:gd name="T28" fmla="*/ 657 w 1315"/>
                <a:gd name="T29" fmla="*/ 1109 h 1314"/>
                <a:gd name="T30" fmla="*/ 315 w 1315"/>
                <a:gd name="T31" fmla="*/ 767 h 1314"/>
                <a:gd name="T32" fmla="*/ 212 w 1315"/>
                <a:gd name="T33" fmla="*/ 664 h 1314"/>
                <a:gd name="T34" fmla="*/ 204 w 1315"/>
                <a:gd name="T35" fmla="*/ 657 h 1314"/>
                <a:gd name="T36" fmla="*/ 212 w 1315"/>
                <a:gd name="T37" fmla="*/ 649 h 1314"/>
                <a:gd name="T38" fmla="*/ 111 w 1315"/>
                <a:gd name="T39" fmla="*/ 546 h 1314"/>
                <a:gd name="T40" fmla="*/ 0 w 1315"/>
                <a:gd name="T41" fmla="*/ 657 h 1314"/>
                <a:gd name="T42" fmla="*/ 111 w 1315"/>
                <a:gd name="T43" fmla="*/ 767 h 1314"/>
                <a:gd name="T44" fmla="*/ 212 w 1315"/>
                <a:gd name="T45" fmla="*/ 869 h 1314"/>
                <a:gd name="T46" fmla="*/ 657 w 1315"/>
                <a:gd name="T47" fmla="*/ 1314 h 1314"/>
                <a:gd name="T48" fmla="*/ 1315 w 1315"/>
                <a:gd name="T49" fmla="*/ 657 h 1314"/>
                <a:gd name="T50" fmla="*/ 869 w 1315"/>
                <a:gd name="T51" fmla="*/ 214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5" h="1314">
                  <a:moveTo>
                    <a:pt x="315" y="546"/>
                  </a:moveTo>
                  <a:lnTo>
                    <a:pt x="212" y="445"/>
                  </a:lnTo>
                  <a:lnTo>
                    <a:pt x="445" y="214"/>
                  </a:lnTo>
                  <a:lnTo>
                    <a:pt x="546" y="110"/>
                  </a:lnTo>
                  <a:lnTo>
                    <a:pt x="657" y="0"/>
                  </a:lnTo>
                  <a:lnTo>
                    <a:pt x="768" y="110"/>
                  </a:lnTo>
                  <a:lnTo>
                    <a:pt x="665" y="214"/>
                  </a:lnTo>
                  <a:lnTo>
                    <a:pt x="657" y="204"/>
                  </a:lnTo>
                  <a:lnTo>
                    <a:pt x="650" y="214"/>
                  </a:lnTo>
                  <a:lnTo>
                    <a:pt x="546" y="315"/>
                  </a:lnTo>
                  <a:lnTo>
                    <a:pt x="315" y="546"/>
                  </a:lnTo>
                  <a:close/>
                  <a:moveTo>
                    <a:pt x="869" y="214"/>
                  </a:moveTo>
                  <a:lnTo>
                    <a:pt x="768" y="315"/>
                  </a:lnTo>
                  <a:lnTo>
                    <a:pt x="1110" y="657"/>
                  </a:lnTo>
                  <a:lnTo>
                    <a:pt x="657" y="1109"/>
                  </a:lnTo>
                  <a:lnTo>
                    <a:pt x="315" y="767"/>
                  </a:lnTo>
                  <a:lnTo>
                    <a:pt x="212" y="664"/>
                  </a:lnTo>
                  <a:lnTo>
                    <a:pt x="204" y="657"/>
                  </a:lnTo>
                  <a:lnTo>
                    <a:pt x="212" y="649"/>
                  </a:lnTo>
                  <a:lnTo>
                    <a:pt x="111" y="546"/>
                  </a:lnTo>
                  <a:lnTo>
                    <a:pt x="0" y="657"/>
                  </a:lnTo>
                  <a:lnTo>
                    <a:pt x="111" y="767"/>
                  </a:lnTo>
                  <a:lnTo>
                    <a:pt x="212" y="869"/>
                  </a:lnTo>
                  <a:lnTo>
                    <a:pt x="657" y="1314"/>
                  </a:lnTo>
                  <a:lnTo>
                    <a:pt x="1315" y="657"/>
                  </a:lnTo>
                  <a:lnTo>
                    <a:pt x="869" y="214"/>
                  </a:lnTo>
                  <a:close/>
                </a:path>
              </a:pathLst>
            </a:custGeom>
            <a:solidFill>
              <a:schemeClr val="accent3"/>
            </a:solidFill>
            <a:ln>
              <a:noFill/>
            </a:ln>
          </p:spPr>
          <p:txBody>
            <a:bodyPr anchor="ctr"/>
            <a:lstStyle/>
            <a:p>
              <a:pPr algn="ctr"/>
              <a:endParaRPr/>
            </a:p>
          </p:txBody>
        </p:sp>
        <p:sp>
          <p:nvSpPr>
            <p:cNvPr id="76" name="Freeform: Shape 8"/>
            <p:cNvSpPr/>
            <p:nvPr/>
          </p:nvSpPr>
          <p:spPr bwMode="auto">
            <a:xfrm>
              <a:off x="599351" y="3533158"/>
              <a:ext cx="1948951" cy="1947468"/>
            </a:xfrm>
            <a:custGeom>
              <a:avLst/>
              <a:gdLst>
                <a:gd name="T0" fmla="*/ 1315 w 1315"/>
                <a:gd name="T1" fmla="*/ 657 h 1314"/>
                <a:gd name="T2" fmla="*/ 1204 w 1315"/>
                <a:gd name="T3" fmla="*/ 767 h 1314"/>
                <a:gd name="T4" fmla="*/ 1101 w 1315"/>
                <a:gd name="T5" fmla="*/ 664 h 1314"/>
                <a:gd name="T6" fmla="*/ 1111 w 1315"/>
                <a:gd name="T7" fmla="*/ 657 h 1314"/>
                <a:gd name="T8" fmla="*/ 1101 w 1315"/>
                <a:gd name="T9" fmla="*/ 649 h 1314"/>
                <a:gd name="T10" fmla="*/ 1000 w 1315"/>
                <a:gd name="T11" fmla="*/ 546 h 1314"/>
                <a:gd name="T12" fmla="*/ 769 w 1315"/>
                <a:gd name="T13" fmla="*/ 315 h 1314"/>
                <a:gd name="T14" fmla="*/ 870 w 1315"/>
                <a:gd name="T15" fmla="*/ 214 h 1314"/>
                <a:gd name="T16" fmla="*/ 1101 w 1315"/>
                <a:gd name="T17" fmla="*/ 445 h 1314"/>
                <a:gd name="T18" fmla="*/ 1204 w 1315"/>
                <a:gd name="T19" fmla="*/ 546 h 1314"/>
                <a:gd name="T20" fmla="*/ 1315 w 1315"/>
                <a:gd name="T21" fmla="*/ 657 h 1314"/>
                <a:gd name="T22" fmla="*/ 658 w 1315"/>
                <a:gd name="T23" fmla="*/ 1109 h 1314"/>
                <a:gd name="T24" fmla="*/ 205 w 1315"/>
                <a:gd name="T25" fmla="*/ 657 h 1314"/>
                <a:gd name="T26" fmla="*/ 547 w 1315"/>
                <a:gd name="T27" fmla="*/ 315 h 1314"/>
                <a:gd name="T28" fmla="*/ 650 w 1315"/>
                <a:gd name="T29" fmla="*/ 214 h 1314"/>
                <a:gd name="T30" fmla="*/ 658 w 1315"/>
                <a:gd name="T31" fmla="*/ 204 h 1314"/>
                <a:gd name="T32" fmla="*/ 665 w 1315"/>
                <a:gd name="T33" fmla="*/ 214 h 1314"/>
                <a:gd name="T34" fmla="*/ 769 w 1315"/>
                <a:gd name="T35" fmla="*/ 110 h 1314"/>
                <a:gd name="T36" fmla="*/ 658 w 1315"/>
                <a:gd name="T37" fmla="*/ 0 h 1314"/>
                <a:gd name="T38" fmla="*/ 547 w 1315"/>
                <a:gd name="T39" fmla="*/ 110 h 1314"/>
                <a:gd name="T40" fmla="*/ 446 w 1315"/>
                <a:gd name="T41" fmla="*/ 214 h 1314"/>
                <a:gd name="T42" fmla="*/ 0 w 1315"/>
                <a:gd name="T43" fmla="*/ 657 h 1314"/>
                <a:gd name="T44" fmla="*/ 658 w 1315"/>
                <a:gd name="T45" fmla="*/ 1314 h 1314"/>
                <a:gd name="T46" fmla="*/ 1101 w 1315"/>
                <a:gd name="T47" fmla="*/ 869 h 1314"/>
                <a:gd name="T48" fmla="*/ 1000 w 1315"/>
                <a:gd name="T49" fmla="*/ 767 h 1314"/>
                <a:gd name="T50" fmla="*/ 658 w 1315"/>
                <a:gd name="T51" fmla="*/ 1109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5" h="1314">
                  <a:moveTo>
                    <a:pt x="1315" y="657"/>
                  </a:moveTo>
                  <a:lnTo>
                    <a:pt x="1204" y="767"/>
                  </a:lnTo>
                  <a:lnTo>
                    <a:pt x="1101" y="664"/>
                  </a:lnTo>
                  <a:lnTo>
                    <a:pt x="1111" y="657"/>
                  </a:lnTo>
                  <a:lnTo>
                    <a:pt x="1101" y="649"/>
                  </a:lnTo>
                  <a:lnTo>
                    <a:pt x="1000" y="546"/>
                  </a:lnTo>
                  <a:lnTo>
                    <a:pt x="769" y="315"/>
                  </a:lnTo>
                  <a:lnTo>
                    <a:pt x="870" y="214"/>
                  </a:lnTo>
                  <a:lnTo>
                    <a:pt x="1101" y="445"/>
                  </a:lnTo>
                  <a:lnTo>
                    <a:pt x="1204" y="546"/>
                  </a:lnTo>
                  <a:lnTo>
                    <a:pt x="1315" y="657"/>
                  </a:lnTo>
                  <a:close/>
                  <a:moveTo>
                    <a:pt x="658" y="1109"/>
                  </a:moveTo>
                  <a:lnTo>
                    <a:pt x="205" y="657"/>
                  </a:lnTo>
                  <a:lnTo>
                    <a:pt x="547" y="315"/>
                  </a:lnTo>
                  <a:lnTo>
                    <a:pt x="650" y="214"/>
                  </a:lnTo>
                  <a:lnTo>
                    <a:pt x="658" y="204"/>
                  </a:lnTo>
                  <a:lnTo>
                    <a:pt x="665" y="214"/>
                  </a:lnTo>
                  <a:lnTo>
                    <a:pt x="769" y="110"/>
                  </a:lnTo>
                  <a:lnTo>
                    <a:pt x="658" y="0"/>
                  </a:lnTo>
                  <a:lnTo>
                    <a:pt x="547" y="110"/>
                  </a:lnTo>
                  <a:lnTo>
                    <a:pt x="446" y="214"/>
                  </a:lnTo>
                  <a:lnTo>
                    <a:pt x="0" y="657"/>
                  </a:lnTo>
                  <a:lnTo>
                    <a:pt x="658" y="1314"/>
                  </a:lnTo>
                  <a:lnTo>
                    <a:pt x="1101" y="869"/>
                  </a:lnTo>
                  <a:lnTo>
                    <a:pt x="1000" y="767"/>
                  </a:lnTo>
                  <a:lnTo>
                    <a:pt x="658" y="1109"/>
                  </a:lnTo>
                  <a:close/>
                </a:path>
              </a:pathLst>
            </a:custGeom>
            <a:solidFill>
              <a:schemeClr val="accent4"/>
            </a:solidFill>
            <a:ln>
              <a:noFill/>
            </a:ln>
          </p:spPr>
          <p:txBody>
            <a:bodyPr anchor="ctr"/>
            <a:lstStyle/>
            <a:p>
              <a:pPr algn="ctr"/>
              <a:endParaRPr/>
            </a:p>
          </p:txBody>
        </p:sp>
      </p:grpSp>
      <p:sp>
        <p:nvSpPr>
          <p:cNvPr id="78" name="Flowchart: Connector 19"/>
          <p:cNvSpPr/>
          <p:nvPr/>
        </p:nvSpPr>
        <p:spPr>
          <a:xfrm>
            <a:off x="6812381" y="859299"/>
            <a:ext cx="694396" cy="688699"/>
          </a:xfrm>
          <a:prstGeom prst="flowChartConnector">
            <a:avLst/>
          </a:prstGeom>
          <a:solidFill>
            <a:schemeClr val="accent2"/>
          </a:solidFill>
          <a:ln w="12700" cap="flat" cmpd="sng" algn="ctr">
            <a:noFill/>
            <a:prstDash val="solid"/>
            <a:miter lim="800000"/>
          </a:ln>
          <a:effectLst/>
        </p:spPr>
        <p:txBody>
          <a:bodyPr anchor="ctr"/>
          <a:lstStyle/>
          <a:p>
            <a:pPr algn="ctr"/>
            <a:endParaRPr/>
          </a:p>
        </p:txBody>
      </p:sp>
      <p:sp>
        <p:nvSpPr>
          <p:cNvPr id="79" name="Flowchart: Connector 20"/>
          <p:cNvSpPr/>
          <p:nvPr/>
        </p:nvSpPr>
        <p:spPr>
          <a:xfrm>
            <a:off x="6865433" y="2897625"/>
            <a:ext cx="694396" cy="688699"/>
          </a:xfrm>
          <a:prstGeom prst="flowChartConnector">
            <a:avLst/>
          </a:prstGeom>
          <a:solidFill>
            <a:schemeClr val="accent3"/>
          </a:solidFill>
          <a:ln w="12700" cap="flat" cmpd="sng" algn="ctr">
            <a:noFill/>
            <a:prstDash val="solid"/>
            <a:miter lim="800000"/>
          </a:ln>
          <a:effectLst/>
        </p:spPr>
        <p:txBody>
          <a:bodyPr anchor="ctr"/>
          <a:lstStyle/>
          <a:p>
            <a:pPr algn="ctr"/>
            <a:endParaRPr dirty="0"/>
          </a:p>
        </p:txBody>
      </p:sp>
      <p:grpSp>
        <p:nvGrpSpPr>
          <p:cNvPr id="80" name="Group 36"/>
          <p:cNvGrpSpPr/>
          <p:nvPr/>
        </p:nvGrpSpPr>
        <p:grpSpPr>
          <a:xfrm>
            <a:off x="6939463" y="1006935"/>
            <a:ext cx="398073" cy="382799"/>
            <a:chOff x="4411266" y="2303265"/>
            <a:chExt cx="325040" cy="315154"/>
          </a:xfrm>
          <a:solidFill>
            <a:schemeClr val="bg1"/>
          </a:solidFill>
        </p:grpSpPr>
        <p:sp>
          <p:nvSpPr>
            <p:cNvPr id="81" name="Freeform: Shape 37"/>
            <p:cNvSpPr/>
            <p:nvPr/>
          </p:nvSpPr>
          <p:spPr bwMode="auto">
            <a:xfrm>
              <a:off x="4411266" y="2336007"/>
              <a:ext cx="291108" cy="282412"/>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grpFill/>
            <a:ln>
              <a:noFill/>
            </a:ln>
          </p:spPr>
          <p:txBody>
            <a:bodyPr anchor="ctr"/>
            <a:lstStyle/>
            <a:p>
              <a:pPr algn="ctr"/>
              <a:endParaRPr/>
            </a:p>
          </p:txBody>
        </p:sp>
        <p:sp>
          <p:nvSpPr>
            <p:cNvPr id="82" name="Freeform: Shape 38"/>
            <p:cNvSpPr/>
            <p:nvPr/>
          </p:nvSpPr>
          <p:spPr bwMode="auto">
            <a:xfrm>
              <a:off x="4619625" y="2303265"/>
              <a:ext cx="116681" cy="113109"/>
            </a:xfrm>
            <a:custGeom>
              <a:avLst/>
              <a:gdLst>
                <a:gd name="T0" fmla="*/ 24 w 21600"/>
                <a:gd name="T1" fmla="*/ 0 h 21600"/>
                <a:gd name="T2" fmla="*/ 196 w 21600"/>
                <a:gd name="T3" fmla="*/ 167 h 21600"/>
                <a:gd name="T4" fmla="*/ 172 w 21600"/>
                <a:gd name="T5" fmla="*/ 190 h 21600"/>
                <a:gd name="T6" fmla="*/ 0 w 21600"/>
                <a:gd name="T7" fmla="*/ 23 h 21600"/>
                <a:gd name="T8" fmla="*/ 24 w 21600"/>
                <a:gd name="T9" fmla="*/ 0 h 21600"/>
                <a:gd name="T10" fmla="*/ 24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667" y="0"/>
                  </a:moveTo>
                  <a:lnTo>
                    <a:pt x="21600" y="18933"/>
                  </a:lnTo>
                  <a:lnTo>
                    <a:pt x="18933" y="21600"/>
                  </a:lnTo>
                  <a:lnTo>
                    <a:pt x="0" y="2667"/>
                  </a:lnTo>
                  <a:lnTo>
                    <a:pt x="2667" y="0"/>
                  </a:lnTo>
                  <a:close/>
                  <a:moveTo>
                    <a:pt x="2667" y="0"/>
                  </a:moveTo>
                </a:path>
              </a:pathLst>
            </a:custGeom>
            <a:grpFill/>
            <a:ln>
              <a:noFill/>
            </a:ln>
          </p:spPr>
          <p:txBody>
            <a:bodyPr anchor="ctr"/>
            <a:lstStyle/>
            <a:p>
              <a:pPr algn="ctr"/>
              <a:endParaRPr/>
            </a:p>
          </p:txBody>
        </p:sp>
      </p:grpSp>
      <p:grpSp>
        <p:nvGrpSpPr>
          <p:cNvPr id="83" name="Group 39"/>
          <p:cNvGrpSpPr/>
          <p:nvPr/>
        </p:nvGrpSpPr>
        <p:grpSpPr>
          <a:xfrm>
            <a:off x="6992725" y="3059178"/>
            <a:ext cx="463354" cy="384830"/>
            <a:chOff x="5099051" y="3930651"/>
            <a:chExt cx="390525" cy="327025"/>
          </a:xfrm>
          <a:solidFill>
            <a:schemeClr val="bg1"/>
          </a:solidFill>
        </p:grpSpPr>
        <p:sp>
          <p:nvSpPr>
            <p:cNvPr id="84" name="Freeform: Shape 40"/>
            <p:cNvSpPr/>
            <p:nvPr/>
          </p:nvSpPr>
          <p:spPr bwMode="auto">
            <a:xfrm>
              <a:off x="5165726" y="4027488"/>
              <a:ext cx="255588" cy="230188"/>
            </a:xfrm>
            <a:custGeom>
              <a:avLst/>
              <a:gdLst>
                <a:gd name="T0" fmla="*/ 0 w 161"/>
                <a:gd name="T1" fmla="*/ 62 h 145"/>
                <a:gd name="T2" fmla="*/ 0 w 161"/>
                <a:gd name="T3" fmla="*/ 145 h 145"/>
                <a:gd name="T4" fmla="*/ 31 w 161"/>
                <a:gd name="T5" fmla="*/ 145 h 145"/>
                <a:gd name="T6" fmla="*/ 130 w 161"/>
                <a:gd name="T7" fmla="*/ 145 h 145"/>
                <a:gd name="T8" fmla="*/ 161 w 161"/>
                <a:gd name="T9" fmla="*/ 145 h 145"/>
                <a:gd name="T10" fmla="*/ 161 w 161"/>
                <a:gd name="T11" fmla="*/ 62 h 145"/>
                <a:gd name="T12" fmla="*/ 81 w 161"/>
                <a:gd name="T13" fmla="*/ 0 h 145"/>
                <a:gd name="T14" fmla="*/ 0 w 161"/>
                <a:gd name="T15" fmla="*/ 62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45">
                  <a:moveTo>
                    <a:pt x="0" y="62"/>
                  </a:moveTo>
                  <a:lnTo>
                    <a:pt x="0" y="145"/>
                  </a:lnTo>
                  <a:lnTo>
                    <a:pt x="31" y="145"/>
                  </a:lnTo>
                  <a:lnTo>
                    <a:pt x="130" y="145"/>
                  </a:lnTo>
                  <a:lnTo>
                    <a:pt x="161" y="145"/>
                  </a:lnTo>
                  <a:lnTo>
                    <a:pt x="161" y="62"/>
                  </a:lnTo>
                  <a:lnTo>
                    <a:pt x="81" y="0"/>
                  </a:lnTo>
                  <a:lnTo>
                    <a:pt x="0"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Freeform: Shape 41"/>
            <p:cNvSpPr/>
            <p:nvPr/>
          </p:nvSpPr>
          <p:spPr bwMode="auto">
            <a:xfrm>
              <a:off x="5099051" y="3930651"/>
              <a:ext cx="390525" cy="195263"/>
            </a:xfrm>
            <a:custGeom>
              <a:avLst/>
              <a:gdLst>
                <a:gd name="T0" fmla="*/ 225 w 246"/>
                <a:gd name="T1" fmla="*/ 80 h 123"/>
                <a:gd name="T2" fmla="*/ 225 w 246"/>
                <a:gd name="T3" fmla="*/ 21 h 123"/>
                <a:gd name="T4" fmla="*/ 182 w 246"/>
                <a:gd name="T5" fmla="*/ 21 h 123"/>
                <a:gd name="T6" fmla="*/ 182 w 246"/>
                <a:gd name="T7" fmla="*/ 47 h 123"/>
                <a:gd name="T8" fmla="*/ 123 w 246"/>
                <a:gd name="T9" fmla="*/ 0 h 123"/>
                <a:gd name="T10" fmla="*/ 123 w 246"/>
                <a:gd name="T11" fmla="*/ 0 h 123"/>
                <a:gd name="T12" fmla="*/ 123 w 246"/>
                <a:gd name="T13" fmla="*/ 0 h 123"/>
                <a:gd name="T14" fmla="*/ 123 w 246"/>
                <a:gd name="T15" fmla="*/ 0 h 123"/>
                <a:gd name="T16" fmla="*/ 123 w 246"/>
                <a:gd name="T17" fmla="*/ 0 h 123"/>
                <a:gd name="T18" fmla="*/ 0 w 246"/>
                <a:gd name="T19" fmla="*/ 97 h 123"/>
                <a:gd name="T20" fmla="*/ 21 w 246"/>
                <a:gd name="T21" fmla="*/ 123 h 123"/>
                <a:gd name="T22" fmla="*/ 123 w 246"/>
                <a:gd name="T23" fmla="*/ 42 h 123"/>
                <a:gd name="T24" fmla="*/ 225 w 246"/>
                <a:gd name="T25" fmla="*/ 123 h 123"/>
                <a:gd name="T26" fmla="*/ 246 w 246"/>
                <a:gd name="T27" fmla="*/ 97 h 123"/>
                <a:gd name="T28" fmla="*/ 225 w 246"/>
                <a:gd name="T29" fmla="*/ 8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23">
                  <a:moveTo>
                    <a:pt x="225" y="80"/>
                  </a:moveTo>
                  <a:lnTo>
                    <a:pt x="225" y="21"/>
                  </a:lnTo>
                  <a:lnTo>
                    <a:pt x="182" y="21"/>
                  </a:lnTo>
                  <a:lnTo>
                    <a:pt x="182" y="47"/>
                  </a:lnTo>
                  <a:lnTo>
                    <a:pt x="123" y="0"/>
                  </a:lnTo>
                  <a:lnTo>
                    <a:pt x="123" y="0"/>
                  </a:lnTo>
                  <a:lnTo>
                    <a:pt x="123" y="0"/>
                  </a:lnTo>
                  <a:lnTo>
                    <a:pt x="123" y="0"/>
                  </a:lnTo>
                  <a:lnTo>
                    <a:pt x="123" y="0"/>
                  </a:lnTo>
                  <a:lnTo>
                    <a:pt x="0" y="97"/>
                  </a:lnTo>
                  <a:lnTo>
                    <a:pt x="21" y="123"/>
                  </a:lnTo>
                  <a:lnTo>
                    <a:pt x="123" y="42"/>
                  </a:lnTo>
                  <a:lnTo>
                    <a:pt x="225" y="123"/>
                  </a:lnTo>
                  <a:lnTo>
                    <a:pt x="246" y="97"/>
                  </a:lnTo>
                  <a:lnTo>
                    <a:pt x="225"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86" name="Group 43"/>
          <p:cNvGrpSpPr/>
          <p:nvPr/>
        </p:nvGrpSpPr>
        <p:grpSpPr>
          <a:xfrm>
            <a:off x="6052911" y="1573856"/>
            <a:ext cx="2283450" cy="1203713"/>
            <a:chOff x="6149703" y="2302009"/>
            <a:chExt cx="1678651" cy="1176394"/>
          </a:xfrm>
        </p:grpSpPr>
        <p:sp>
          <p:nvSpPr>
            <p:cNvPr id="87" name="Rectangle 44"/>
            <p:cNvSpPr/>
            <p:nvPr/>
          </p:nvSpPr>
          <p:spPr>
            <a:xfrm>
              <a:off x="6149703" y="2680364"/>
              <a:ext cx="1678651" cy="798039"/>
            </a:xfrm>
            <a:prstGeom prst="rect">
              <a:avLst/>
            </a:prstGeom>
          </p:spPr>
          <p:txBody>
            <a:bodyPr wrap="square" lIns="0" tIns="0" rIns="0" bIns="0">
              <a:normAutofit/>
            </a:bodyPr>
            <a:lstStyle/>
            <a:p>
              <a:pPr algn="ctr">
                <a:lnSpc>
                  <a:spcPct val="120000"/>
                </a:lnSpc>
              </a:pPr>
              <a:r>
                <a:rPr lang="zh-CN" altLang="en-US" sz="1300" dirty="0">
                  <a:latin typeface="Microsoft YaHei" panose="020B0503020204020204" pitchFamily="34" charset="-122"/>
                  <a:ea typeface="Microsoft YaHei" panose="020B0503020204020204" pitchFamily="34" charset="-122"/>
                </a:rPr>
                <a:t>前端页面背景、各类资源图片、布局均为独立创作</a:t>
              </a:r>
            </a:p>
          </p:txBody>
        </p:sp>
        <p:sp>
          <p:nvSpPr>
            <p:cNvPr id="88" name="TextBox 45"/>
            <p:cNvSpPr txBox="1"/>
            <p:nvPr/>
          </p:nvSpPr>
          <p:spPr>
            <a:xfrm>
              <a:off x="6410891" y="2302009"/>
              <a:ext cx="1073739" cy="338536"/>
            </a:xfrm>
            <a:prstGeom prst="rect">
              <a:avLst/>
            </a:prstGeom>
            <a:noFill/>
          </p:spPr>
          <p:txBody>
            <a:bodyPr wrap="none" lIns="91422" tIns="45711" rIns="91422" bIns="45711"/>
            <a:lstStyle/>
            <a:p>
              <a:pPr algn="ctr"/>
              <a:r>
                <a:rPr lang="zh-CN" altLang="en-US" sz="2300" b="1" dirty="0">
                  <a:solidFill>
                    <a:schemeClr val="accent2">
                      <a:lumMod val="100000"/>
                    </a:schemeClr>
                  </a:solidFill>
                  <a:latin typeface="Microsoft YaHei" panose="020B0503020204020204" pitchFamily="34" charset="-122"/>
                  <a:ea typeface="Microsoft YaHei" panose="020B0503020204020204" pitchFamily="34" charset="-122"/>
                </a:rPr>
                <a:t>前端页面设计</a:t>
              </a:r>
            </a:p>
          </p:txBody>
        </p:sp>
      </p:grpSp>
      <p:grpSp>
        <p:nvGrpSpPr>
          <p:cNvPr id="89" name="Group 46"/>
          <p:cNvGrpSpPr/>
          <p:nvPr/>
        </p:nvGrpSpPr>
        <p:grpSpPr>
          <a:xfrm>
            <a:off x="6050126" y="3586325"/>
            <a:ext cx="2283450" cy="980417"/>
            <a:chOff x="6093159" y="2302009"/>
            <a:chExt cx="1678651" cy="958166"/>
          </a:xfrm>
        </p:grpSpPr>
        <p:sp>
          <p:nvSpPr>
            <p:cNvPr id="90" name="Rectangle 47"/>
            <p:cNvSpPr/>
            <p:nvPr/>
          </p:nvSpPr>
          <p:spPr>
            <a:xfrm>
              <a:off x="6093159" y="2687628"/>
              <a:ext cx="1678651" cy="572547"/>
            </a:xfrm>
            <a:prstGeom prst="rect">
              <a:avLst/>
            </a:prstGeom>
          </p:spPr>
          <p:txBody>
            <a:bodyPr wrap="square" lIns="0" tIns="0" rIns="0" bIns="0">
              <a:normAutofit/>
            </a:bodyPr>
            <a:lstStyle/>
            <a:p>
              <a:pPr algn="ctr">
                <a:lnSpc>
                  <a:spcPct val="120000"/>
                </a:lnSpc>
              </a:pPr>
              <a:r>
                <a:rPr lang="zh-CN" altLang="en-US" sz="1300" dirty="0">
                  <a:latin typeface="Microsoft YaHei" panose="020B0503020204020204" pitchFamily="34" charset="-122"/>
                  <a:ea typeface="Microsoft YaHei" panose="020B0503020204020204" pitchFamily="34" charset="-122"/>
                </a:rPr>
                <a:t>网站设计完成之后在阿里云服务器部署。</a:t>
              </a:r>
            </a:p>
          </p:txBody>
        </p:sp>
        <p:sp>
          <p:nvSpPr>
            <p:cNvPr id="91" name="TextBox 48"/>
            <p:cNvSpPr txBox="1"/>
            <p:nvPr/>
          </p:nvSpPr>
          <p:spPr>
            <a:xfrm>
              <a:off x="6410891" y="2302009"/>
              <a:ext cx="1073739" cy="338536"/>
            </a:xfrm>
            <a:prstGeom prst="rect">
              <a:avLst/>
            </a:prstGeom>
            <a:noFill/>
          </p:spPr>
          <p:txBody>
            <a:bodyPr wrap="none" lIns="91422" tIns="45711" rIns="91422" bIns="45711">
              <a:noAutofit/>
            </a:bodyPr>
            <a:lstStyle/>
            <a:p>
              <a:pPr algn="ctr"/>
              <a:r>
                <a:rPr lang="zh-CN" altLang="en-US" sz="2300" b="1" dirty="0">
                  <a:solidFill>
                    <a:schemeClr val="accent3">
                      <a:lumMod val="100000"/>
                    </a:schemeClr>
                  </a:solidFill>
                  <a:latin typeface="Microsoft YaHei" panose="020B0503020204020204" pitchFamily="34" charset="-122"/>
                  <a:ea typeface="Microsoft YaHei" panose="020B0503020204020204" pitchFamily="34" charset="-122"/>
                </a:rPr>
                <a:t>服务器部署</a:t>
              </a:r>
            </a:p>
          </p:txBody>
        </p:sp>
      </p:grpSp>
      <p:grpSp>
        <p:nvGrpSpPr>
          <p:cNvPr id="92" name="Group 2"/>
          <p:cNvGrpSpPr/>
          <p:nvPr/>
        </p:nvGrpSpPr>
        <p:grpSpPr>
          <a:xfrm>
            <a:off x="1084327" y="837131"/>
            <a:ext cx="1838960" cy="3606826"/>
            <a:chOff x="1223978" y="1373250"/>
            <a:chExt cx="2213318" cy="4321885"/>
          </a:xfrm>
        </p:grpSpPr>
        <p:grpSp>
          <p:nvGrpSpPr>
            <p:cNvPr id="93" name="Group 1"/>
            <p:cNvGrpSpPr/>
            <p:nvPr/>
          </p:nvGrpSpPr>
          <p:grpSpPr>
            <a:xfrm>
              <a:off x="1223978" y="2275028"/>
              <a:ext cx="2213318" cy="1163556"/>
              <a:chOff x="6108435" y="2275028"/>
              <a:chExt cx="1678651" cy="1163556"/>
            </a:xfrm>
          </p:grpSpPr>
          <p:sp>
            <p:nvSpPr>
              <p:cNvPr id="94" name="Rectangle 13"/>
              <p:cNvSpPr/>
              <p:nvPr/>
            </p:nvSpPr>
            <p:spPr>
              <a:xfrm>
                <a:off x="6108435" y="2640545"/>
                <a:ext cx="1678651" cy="798039"/>
              </a:xfrm>
              <a:prstGeom prst="rect">
                <a:avLst/>
              </a:prstGeom>
            </p:spPr>
            <p:txBody>
              <a:bodyPr wrap="square" lIns="0" tIns="0" rIns="0" bIns="0">
                <a:normAutofit/>
              </a:bodyPr>
              <a:lstStyle/>
              <a:p>
                <a:pPr algn="ctr">
                  <a:lnSpc>
                    <a:spcPct val="120000"/>
                  </a:lnSpc>
                </a:pPr>
                <a:endParaRPr lang="zh-CN" altLang="en-US" sz="1100"/>
              </a:p>
            </p:txBody>
          </p:sp>
          <p:sp>
            <p:nvSpPr>
              <p:cNvPr id="95" name="TextBox 14"/>
              <p:cNvSpPr txBox="1"/>
              <p:nvPr/>
            </p:nvSpPr>
            <p:spPr>
              <a:xfrm>
                <a:off x="6321324" y="2275028"/>
                <a:ext cx="1073739" cy="338536"/>
              </a:xfrm>
              <a:prstGeom prst="rect">
                <a:avLst/>
              </a:prstGeom>
              <a:noFill/>
            </p:spPr>
            <p:txBody>
              <a:bodyPr wrap="none" lIns="91422" tIns="45711" rIns="91422" bIns="45711"/>
              <a:lstStyle/>
              <a:p>
                <a:pPr algn="ctr"/>
                <a:r>
                  <a:rPr lang="zh-CN" altLang="en-US" sz="2300" b="1" dirty="0">
                    <a:solidFill>
                      <a:schemeClr val="accent1"/>
                    </a:solidFill>
                    <a:latin typeface="Microsoft YaHei" panose="020B0503020204020204" pitchFamily="34" charset="-122"/>
                    <a:ea typeface="Microsoft YaHei" panose="020B0503020204020204" pitchFamily="34" charset="-122"/>
                  </a:rPr>
                  <a:t>数据收集和处理</a:t>
                </a:r>
              </a:p>
            </p:txBody>
          </p:sp>
        </p:grpSp>
        <p:sp>
          <p:nvSpPr>
            <p:cNvPr id="96" name="Flowchart: Connector 17"/>
            <p:cNvSpPr/>
            <p:nvPr/>
          </p:nvSpPr>
          <p:spPr>
            <a:xfrm>
              <a:off x="1744999" y="1373250"/>
              <a:ext cx="890297" cy="890296"/>
            </a:xfrm>
            <a:prstGeom prst="flowChartConnector">
              <a:avLst/>
            </a:prstGeom>
            <a:solidFill>
              <a:schemeClr val="accent1"/>
            </a:solidFill>
            <a:ln w="12700" cap="flat" cmpd="sng" algn="ctr">
              <a:noFill/>
              <a:prstDash val="solid"/>
              <a:miter lim="800000"/>
            </a:ln>
            <a:effectLst/>
          </p:spPr>
          <p:txBody>
            <a:bodyPr anchor="ctr"/>
            <a:lstStyle/>
            <a:p>
              <a:pPr algn="ctr"/>
              <a:endParaRPr/>
            </a:p>
          </p:txBody>
        </p:sp>
        <p:sp>
          <p:nvSpPr>
            <p:cNvPr id="97" name="Flowchart: Connector 18"/>
            <p:cNvSpPr/>
            <p:nvPr/>
          </p:nvSpPr>
          <p:spPr>
            <a:xfrm>
              <a:off x="1796187" y="3687300"/>
              <a:ext cx="873880" cy="871259"/>
            </a:xfrm>
            <a:prstGeom prst="flowChartConnector">
              <a:avLst/>
            </a:prstGeom>
            <a:solidFill>
              <a:schemeClr val="accent4"/>
            </a:solidFill>
            <a:ln w="12700" cap="flat" cmpd="sng" algn="ctr">
              <a:noFill/>
              <a:prstDash val="solid"/>
              <a:miter lim="800000"/>
            </a:ln>
            <a:effectLst/>
          </p:spPr>
          <p:txBody>
            <a:bodyPr anchor="ctr"/>
            <a:lstStyle/>
            <a:p>
              <a:pPr algn="ctr"/>
              <a:endParaRPr/>
            </a:p>
          </p:txBody>
        </p:sp>
        <p:grpSp>
          <p:nvGrpSpPr>
            <p:cNvPr id="98" name="Group 21"/>
            <p:cNvGrpSpPr/>
            <p:nvPr/>
          </p:nvGrpSpPr>
          <p:grpSpPr>
            <a:xfrm>
              <a:off x="1926145" y="1586545"/>
              <a:ext cx="532705" cy="508807"/>
              <a:chOff x="2930133" y="2807673"/>
              <a:chExt cx="1976830" cy="1888153"/>
            </a:xfrm>
            <a:solidFill>
              <a:schemeClr val="bg1"/>
            </a:solidFill>
          </p:grpSpPr>
          <p:sp>
            <p:nvSpPr>
              <p:cNvPr id="99" name="Freeform: Shape 22"/>
              <p:cNvSpPr/>
              <p:nvPr/>
            </p:nvSpPr>
            <p:spPr bwMode="auto">
              <a:xfrm>
                <a:off x="4732338" y="3605213"/>
                <a:ext cx="174625" cy="263525"/>
              </a:xfrm>
              <a:custGeom>
                <a:avLst/>
                <a:gdLst>
                  <a:gd name="T0" fmla="*/ 23 w 46"/>
                  <a:gd name="T1" fmla="*/ 70 h 70"/>
                  <a:gd name="T2" fmla="*/ 46 w 46"/>
                  <a:gd name="T3" fmla="*/ 47 h 70"/>
                  <a:gd name="T4" fmla="*/ 46 w 46"/>
                  <a:gd name="T5" fmla="*/ 23 h 70"/>
                  <a:gd name="T6" fmla="*/ 23 w 46"/>
                  <a:gd name="T7" fmla="*/ 0 h 70"/>
                  <a:gd name="T8" fmla="*/ 0 w 46"/>
                  <a:gd name="T9" fmla="*/ 23 h 70"/>
                  <a:gd name="T10" fmla="*/ 0 w 46"/>
                  <a:gd name="T11" fmla="*/ 47 h 70"/>
                  <a:gd name="T12" fmla="*/ 23 w 4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23" y="70"/>
                    </a:moveTo>
                    <a:cubicBezTo>
                      <a:pt x="35" y="70"/>
                      <a:pt x="46" y="60"/>
                      <a:pt x="46" y="47"/>
                    </a:cubicBezTo>
                    <a:cubicBezTo>
                      <a:pt x="46" y="23"/>
                      <a:pt x="46" y="23"/>
                      <a:pt x="46" y="23"/>
                    </a:cubicBezTo>
                    <a:cubicBezTo>
                      <a:pt x="46" y="10"/>
                      <a:pt x="35" y="0"/>
                      <a:pt x="23" y="0"/>
                    </a:cubicBezTo>
                    <a:cubicBezTo>
                      <a:pt x="10" y="0"/>
                      <a:pt x="0" y="10"/>
                      <a:pt x="0" y="23"/>
                    </a:cubicBezTo>
                    <a:cubicBezTo>
                      <a:pt x="0" y="47"/>
                      <a:pt x="0" y="47"/>
                      <a:pt x="0" y="47"/>
                    </a:cubicBezTo>
                    <a:cubicBezTo>
                      <a:pt x="0" y="60"/>
                      <a:pt x="10" y="70"/>
                      <a:pt x="23"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Freeform: Shape 23"/>
              <p:cNvSpPr/>
              <p:nvPr/>
            </p:nvSpPr>
            <p:spPr bwMode="auto">
              <a:xfrm>
                <a:off x="2930133" y="2807673"/>
                <a:ext cx="1946895" cy="1793311"/>
              </a:xfrm>
              <a:custGeom>
                <a:avLst/>
                <a:gdLst>
                  <a:gd name="T0" fmla="*/ 329 w 329"/>
                  <a:gd name="T1" fmla="*/ 1 h 294"/>
                  <a:gd name="T2" fmla="*/ 282 w 329"/>
                  <a:gd name="T3" fmla="*/ 1 h 294"/>
                  <a:gd name="T4" fmla="*/ 282 w 329"/>
                  <a:gd name="T5" fmla="*/ 13 h 294"/>
                  <a:gd name="T6" fmla="*/ 247 w 329"/>
                  <a:gd name="T7" fmla="*/ 48 h 294"/>
                  <a:gd name="T8" fmla="*/ 212 w 329"/>
                  <a:gd name="T9" fmla="*/ 13 h 294"/>
                  <a:gd name="T10" fmla="*/ 212 w 329"/>
                  <a:gd name="T11" fmla="*/ 1 h 294"/>
                  <a:gd name="T12" fmla="*/ 118 w 329"/>
                  <a:gd name="T13" fmla="*/ 1 h 294"/>
                  <a:gd name="T14" fmla="*/ 118 w 329"/>
                  <a:gd name="T15" fmla="*/ 13 h 294"/>
                  <a:gd name="T16" fmla="*/ 83 w 329"/>
                  <a:gd name="T17" fmla="*/ 48 h 294"/>
                  <a:gd name="T18" fmla="*/ 47 w 329"/>
                  <a:gd name="T19" fmla="*/ 13 h 294"/>
                  <a:gd name="T20" fmla="*/ 47 w 329"/>
                  <a:gd name="T21" fmla="*/ 1 h 294"/>
                  <a:gd name="T22" fmla="*/ 0 w 329"/>
                  <a:gd name="T23" fmla="*/ 0 h 294"/>
                  <a:gd name="T24" fmla="*/ 0 w 329"/>
                  <a:gd name="T25" fmla="*/ 294 h 294"/>
                  <a:gd name="T26" fmla="*/ 24 w 329"/>
                  <a:gd name="T27" fmla="*/ 294 h 294"/>
                  <a:gd name="T28" fmla="*/ 306 w 329"/>
                  <a:gd name="T29" fmla="*/ 294 h 294"/>
                  <a:gd name="T30" fmla="*/ 329 w 329"/>
                  <a:gd name="T31" fmla="*/ 294 h 294"/>
                  <a:gd name="T32" fmla="*/ 329 w 329"/>
                  <a:gd name="T33" fmla="*/ 1 h 294"/>
                  <a:gd name="T34" fmla="*/ 306 w 329"/>
                  <a:gd name="T35" fmla="*/ 271 h 294"/>
                  <a:gd name="T36" fmla="*/ 24 w 329"/>
                  <a:gd name="T37" fmla="*/ 271 h 294"/>
                  <a:gd name="T38" fmla="*/ 24 w 329"/>
                  <a:gd name="T39" fmla="*/ 83 h 294"/>
                  <a:gd name="T40" fmla="*/ 306 w 329"/>
                  <a:gd name="T41" fmla="*/ 83 h 294"/>
                  <a:gd name="T42" fmla="*/ 306 w 329"/>
                  <a:gd name="T43" fmla="*/ 27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294">
                    <a:moveTo>
                      <a:pt x="329" y="1"/>
                    </a:moveTo>
                    <a:cubicBezTo>
                      <a:pt x="282" y="1"/>
                      <a:pt x="282" y="1"/>
                      <a:pt x="282" y="1"/>
                    </a:cubicBezTo>
                    <a:cubicBezTo>
                      <a:pt x="282" y="13"/>
                      <a:pt x="282" y="13"/>
                      <a:pt x="282" y="13"/>
                    </a:cubicBezTo>
                    <a:cubicBezTo>
                      <a:pt x="282" y="32"/>
                      <a:pt x="266" y="48"/>
                      <a:pt x="247" y="48"/>
                    </a:cubicBezTo>
                    <a:cubicBezTo>
                      <a:pt x="228" y="48"/>
                      <a:pt x="212" y="32"/>
                      <a:pt x="212" y="13"/>
                    </a:cubicBezTo>
                    <a:cubicBezTo>
                      <a:pt x="212" y="1"/>
                      <a:pt x="212" y="1"/>
                      <a:pt x="212" y="1"/>
                    </a:cubicBezTo>
                    <a:cubicBezTo>
                      <a:pt x="118" y="1"/>
                      <a:pt x="118" y="1"/>
                      <a:pt x="118" y="1"/>
                    </a:cubicBezTo>
                    <a:cubicBezTo>
                      <a:pt x="118" y="13"/>
                      <a:pt x="118" y="13"/>
                      <a:pt x="118" y="13"/>
                    </a:cubicBezTo>
                    <a:cubicBezTo>
                      <a:pt x="118" y="32"/>
                      <a:pt x="102" y="48"/>
                      <a:pt x="83" y="48"/>
                    </a:cubicBezTo>
                    <a:cubicBezTo>
                      <a:pt x="63" y="48"/>
                      <a:pt x="47" y="32"/>
                      <a:pt x="47" y="13"/>
                    </a:cubicBezTo>
                    <a:cubicBezTo>
                      <a:pt x="47" y="1"/>
                      <a:pt x="47" y="1"/>
                      <a:pt x="47" y="1"/>
                    </a:cubicBezTo>
                    <a:cubicBezTo>
                      <a:pt x="0" y="0"/>
                      <a:pt x="0" y="0"/>
                      <a:pt x="0" y="0"/>
                    </a:cubicBezTo>
                    <a:cubicBezTo>
                      <a:pt x="0" y="294"/>
                      <a:pt x="0" y="294"/>
                      <a:pt x="0" y="294"/>
                    </a:cubicBezTo>
                    <a:cubicBezTo>
                      <a:pt x="24" y="294"/>
                      <a:pt x="24" y="294"/>
                      <a:pt x="24" y="294"/>
                    </a:cubicBezTo>
                    <a:cubicBezTo>
                      <a:pt x="306" y="294"/>
                      <a:pt x="306" y="294"/>
                      <a:pt x="306" y="294"/>
                    </a:cubicBezTo>
                    <a:cubicBezTo>
                      <a:pt x="329" y="294"/>
                      <a:pt x="329" y="294"/>
                      <a:pt x="329" y="294"/>
                    </a:cubicBezTo>
                    <a:lnTo>
                      <a:pt x="329" y="1"/>
                    </a:lnTo>
                    <a:close/>
                    <a:moveTo>
                      <a:pt x="306" y="271"/>
                    </a:moveTo>
                    <a:cubicBezTo>
                      <a:pt x="24" y="271"/>
                      <a:pt x="24" y="271"/>
                      <a:pt x="24" y="271"/>
                    </a:cubicBezTo>
                    <a:cubicBezTo>
                      <a:pt x="24" y="83"/>
                      <a:pt x="24" y="83"/>
                      <a:pt x="24" y="83"/>
                    </a:cubicBezTo>
                    <a:cubicBezTo>
                      <a:pt x="306" y="83"/>
                      <a:pt x="306" y="83"/>
                      <a:pt x="306" y="83"/>
                    </a:cubicBezTo>
                    <a:lnTo>
                      <a:pt x="306" y="2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101" name="Freeform: Shape 24"/>
              <p:cNvSpPr/>
              <p:nvPr/>
            </p:nvSpPr>
            <p:spPr bwMode="auto">
              <a:xfrm>
                <a:off x="4108450" y="3605213"/>
                <a:ext cx="174625" cy="263525"/>
              </a:xfrm>
              <a:custGeom>
                <a:avLst/>
                <a:gdLst>
                  <a:gd name="T0" fmla="*/ 23 w 46"/>
                  <a:gd name="T1" fmla="*/ 70 h 70"/>
                  <a:gd name="T2" fmla="*/ 46 w 46"/>
                  <a:gd name="T3" fmla="*/ 47 h 70"/>
                  <a:gd name="T4" fmla="*/ 46 w 46"/>
                  <a:gd name="T5" fmla="*/ 23 h 70"/>
                  <a:gd name="T6" fmla="*/ 23 w 46"/>
                  <a:gd name="T7" fmla="*/ 0 h 70"/>
                  <a:gd name="T8" fmla="*/ 0 w 46"/>
                  <a:gd name="T9" fmla="*/ 23 h 70"/>
                  <a:gd name="T10" fmla="*/ 0 w 46"/>
                  <a:gd name="T11" fmla="*/ 47 h 70"/>
                  <a:gd name="T12" fmla="*/ 23 w 4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23" y="70"/>
                    </a:moveTo>
                    <a:cubicBezTo>
                      <a:pt x="36" y="70"/>
                      <a:pt x="46" y="60"/>
                      <a:pt x="46" y="47"/>
                    </a:cubicBezTo>
                    <a:cubicBezTo>
                      <a:pt x="46" y="23"/>
                      <a:pt x="46" y="23"/>
                      <a:pt x="46" y="23"/>
                    </a:cubicBezTo>
                    <a:cubicBezTo>
                      <a:pt x="46" y="10"/>
                      <a:pt x="36" y="0"/>
                      <a:pt x="23" y="0"/>
                    </a:cubicBezTo>
                    <a:cubicBezTo>
                      <a:pt x="10" y="0"/>
                      <a:pt x="0" y="10"/>
                      <a:pt x="0" y="23"/>
                    </a:cubicBezTo>
                    <a:cubicBezTo>
                      <a:pt x="0" y="47"/>
                      <a:pt x="0" y="47"/>
                      <a:pt x="0" y="47"/>
                    </a:cubicBezTo>
                    <a:cubicBezTo>
                      <a:pt x="0" y="60"/>
                      <a:pt x="10" y="70"/>
                      <a:pt x="23"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Rectangle 25"/>
              <p:cNvSpPr/>
              <p:nvPr/>
            </p:nvSpPr>
            <p:spPr bwMode="auto">
              <a:xfrm>
                <a:off x="4332288"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3" name="Rectangle 26"/>
              <p:cNvSpPr/>
              <p:nvPr/>
            </p:nvSpPr>
            <p:spPr bwMode="auto">
              <a:xfrm>
                <a:off x="4559300"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4" name="Rectangle 27"/>
              <p:cNvSpPr/>
              <p:nvPr/>
            </p:nvSpPr>
            <p:spPr bwMode="auto">
              <a:xfrm>
                <a:off x="4767263"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5" name="Rectangle 28"/>
              <p:cNvSpPr/>
              <p:nvPr/>
            </p:nvSpPr>
            <p:spPr bwMode="auto">
              <a:xfrm>
                <a:off x="4332288"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6" name="Rectangle 29"/>
              <p:cNvSpPr/>
              <p:nvPr/>
            </p:nvSpPr>
            <p:spPr bwMode="auto">
              <a:xfrm>
                <a:off x="4559300"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7" name="Rectangle 30"/>
              <p:cNvSpPr/>
              <p:nvPr/>
            </p:nvSpPr>
            <p:spPr bwMode="auto">
              <a:xfrm>
                <a:off x="4767263"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8" name="Rectangle 31"/>
              <p:cNvSpPr/>
              <p:nvPr/>
            </p:nvSpPr>
            <p:spPr bwMode="auto">
              <a:xfrm>
                <a:off x="4332288"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9" name="Rectangle 32"/>
              <p:cNvSpPr/>
              <p:nvPr/>
            </p:nvSpPr>
            <p:spPr bwMode="auto">
              <a:xfrm>
                <a:off x="4108450" y="4364038"/>
                <a:ext cx="141288"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0" name="Rectangle 33"/>
              <p:cNvSpPr/>
              <p:nvPr/>
            </p:nvSpPr>
            <p:spPr bwMode="auto">
              <a:xfrm>
                <a:off x="4108450" y="4570413"/>
                <a:ext cx="141288"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1" name="Rectangle 34"/>
              <p:cNvSpPr/>
              <p:nvPr/>
            </p:nvSpPr>
            <p:spPr bwMode="auto">
              <a:xfrm>
                <a:off x="4559300"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2" name="Rectangle 35"/>
              <p:cNvSpPr/>
              <p:nvPr/>
            </p:nvSpPr>
            <p:spPr bwMode="auto">
              <a:xfrm>
                <a:off x="4767263"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sp>
          <p:nvSpPr>
            <p:cNvPr id="113" name="Freeform: Shape 42"/>
            <p:cNvSpPr/>
            <p:nvPr/>
          </p:nvSpPr>
          <p:spPr bwMode="auto">
            <a:xfrm flipH="1">
              <a:off x="1947744" y="3881977"/>
              <a:ext cx="579969" cy="509135"/>
            </a:xfrm>
            <a:custGeom>
              <a:avLst/>
              <a:gdLst>
                <a:gd name="T0" fmla="*/ 110 w 111"/>
                <a:gd name="T1" fmla="*/ 13 h 97"/>
                <a:gd name="T2" fmla="*/ 101 w 111"/>
                <a:gd name="T3" fmla="*/ 3 h 97"/>
                <a:gd name="T4" fmla="*/ 96 w 111"/>
                <a:gd name="T5" fmla="*/ 3 h 97"/>
                <a:gd name="T6" fmla="*/ 95 w 111"/>
                <a:gd name="T7" fmla="*/ 5 h 97"/>
                <a:gd name="T8" fmla="*/ 92 w 111"/>
                <a:gd name="T9" fmla="*/ 6 h 97"/>
                <a:gd name="T10" fmla="*/ 92 w 111"/>
                <a:gd name="T11" fmla="*/ 6 h 97"/>
                <a:gd name="T12" fmla="*/ 67 w 111"/>
                <a:gd name="T13" fmla="*/ 32 h 97"/>
                <a:gd name="T14" fmla="*/ 66 w 111"/>
                <a:gd name="T15" fmla="*/ 37 h 97"/>
                <a:gd name="T16" fmla="*/ 68 w 111"/>
                <a:gd name="T17" fmla="*/ 41 h 97"/>
                <a:gd name="T18" fmla="*/ 68 w 111"/>
                <a:gd name="T19" fmla="*/ 41 h 97"/>
                <a:gd name="T20" fmla="*/ 69 w 111"/>
                <a:gd name="T21" fmla="*/ 41 h 97"/>
                <a:gd name="T22" fmla="*/ 63 w 111"/>
                <a:gd name="T23" fmla="*/ 46 h 97"/>
                <a:gd name="T24" fmla="*/ 45 w 111"/>
                <a:gd name="T25" fmla="*/ 28 h 97"/>
                <a:gd name="T26" fmla="*/ 39 w 111"/>
                <a:gd name="T27" fmla="*/ 7 h 97"/>
                <a:gd name="T28" fmla="*/ 18 w 111"/>
                <a:gd name="T29" fmla="*/ 1 h 97"/>
                <a:gd name="T30" fmla="*/ 30 w 111"/>
                <a:gd name="T31" fmla="*/ 14 h 97"/>
                <a:gd name="T32" fmla="*/ 27 w 111"/>
                <a:gd name="T33" fmla="*/ 26 h 97"/>
                <a:gd name="T34" fmla="*/ 15 w 111"/>
                <a:gd name="T35" fmla="*/ 29 h 97"/>
                <a:gd name="T36" fmla="*/ 3 w 111"/>
                <a:gd name="T37" fmla="*/ 17 h 97"/>
                <a:gd name="T38" fmla="*/ 9 w 111"/>
                <a:gd name="T39" fmla="*/ 37 h 97"/>
                <a:gd name="T40" fmla="*/ 31 w 111"/>
                <a:gd name="T41" fmla="*/ 43 h 97"/>
                <a:gd name="T42" fmla="*/ 31 w 111"/>
                <a:gd name="T43" fmla="*/ 43 h 97"/>
                <a:gd name="T44" fmla="*/ 48 w 111"/>
                <a:gd name="T45" fmla="*/ 60 h 97"/>
                <a:gd name="T46" fmla="*/ 32 w 111"/>
                <a:gd name="T47" fmla="*/ 78 h 97"/>
                <a:gd name="T48" fmla="*/ 31 w 111"/>
                <a:gd name="T49" fmla="*/ 77 h 97"/>
                <a:gd name="T50" fmla="*/ 26 w 111"/>
                <a:gd name="T51" fmla="*/ 80 h 97"/>
                <a:gd name="T52" fmla="*/ 18 w 111"/>
                <a:gd name="T53" fmla="*/ 93 h 97"/>
                <a:gd name="T54" fmla="*/ 20 w 111"/>
                <a:gd name="T55" fmla="*/ 95 h 97"/>
                <a:gd name="T56" fmla="*/ 33 w 111"/>
                <a:gd name="T57" fmla="*/ 87 h 97"/>
                <a:gd name="T58" fmla="*/ 37 w 111"/>
                <a:gd name="T59" fmla="*/ 83 h 97"/>
                <a:gd name="T60" fmla="*/ 35 w 111"/>
                <a:gd name="T61" fmla="*/ 82 h 97"/>
                <a:gd name="T62" fmla="*/ 53 w 111"/>
                <a:gd name="T63" fmla="*/ 64 h 97"/>
                <a:gd name="T64" fmla="*/ 82 w 111"/>
                <a:gd name="T65" fmla="*/ 93 h 97"/>
                <a:gd name="T66" fmla="*/ 89 w 111"/>
                <a:gd name="T67" fmla="*/ 97 h 97"/>
                <a:gd name="T68" fmla="*/ 96 w 111"/>
                <a:gd name="T69" fmla="*/ 93 h 97"/>
                <a:gd name="T70" fmla="*/ 96 w 111"/>
                <a:gd name="T71" fmla="*/ 79 h 97"/>
                <a:gd name="T72" fmla="*/ 67 w 111"/>
                <a:gd name="T73" fmla="*/ 50 h 97"/>
                <a:gd name="T74" fmla="*/ 72 w 111"/>
                <a:gd name="T75" fmla="*/ 45 h 97"/>
                <a:gd name="T76" fmla="*/ 75 w 111"/>
                <a:gd name="T77" fmla="*/ 47 h 97"/>
                <a:gd name="T78" fmla="*/ 82 w 111"/>
                <a:gd name="T79" fmla="*/ 46 h 97"/>
                <a:gd name="T80" fmla="*/ 106 w 111"/>
                <a:gd name="T81" fmla="*/ 21 h 97"/>
                <a:gd name="T82" fmla="*/ 106 w 111"/>
                <a:gd name="T83" fmla="*/ 20 h 97"/>
                <a:gd name="T84" fmla="*/ 106 w 111"/>
                <a:gd name="T85" fmla="*/ 20 h 97"/>
                <a:gd name="T86" fmla="*/ 107 w 111"/>
                <a:gd name="T87" fmla="*/ 18 h 97"/>
                <a:gd name="T88" fmla="*/ 110 w 111"/>
                <a:gd name="T89" fmla="*/ 18 h 97"/>
                <a:gd name="T90" fmla="*/ 110 w 111"/>
                <a:gd name="T91" fmla="*/ 13 h 97"/>
                <a:gd name="T92" fmla="*/ 90 w 111"/>
                <a:gd name="T93" fmla="*/ 84 h 97"/>
                <a:gd name="T94" fmla="*/ 94 w 111"/>
                <a:gd name="T95" fmla="*/ 87 h 97"/>
                <a:gd name="T96" fmla="*/ 90 w 111"/>
                <a:gd name="T97" fmla="*/ 92 h 97"/>
                <a:gd name="T98" fmla="*/ 86 w 111"/>
                <a:gd name="T99" fmla="*/ 87 h 97"/>
                <a:gd name="T100" fmla="*/ 90 w 111"/>
                <a:gd name="T101" fmla="*/ 84 h 97"/>
                <a:gd name="T102" fmla="*/ 76 w 111"/>
                <a:gd name="T103" fmla="*/ 32 h 97"/>
                <a:gd name="T104" fmla="*/ 74 w 111"/>
                <a:gd name="T105" fmla="*/ 31 h 97"/>
                <a:gd name="T106" fmla="*/ 93 w 111"/>
                <a:gd name="T107" fmla="*/ 13 h 97"/>
                <a:gd name="T108" fmla="*/ 95 w 111"/>
                <a:gd name="T109" fmla="*/ 14 h 97"/>
                <a:gd name="T110" fmla="*/ 76 w 111"/>
                <a:gd name="T111" fmla="*/ 32 h 97"/>
                <a:gd name="T112" fmla="*/ 76 w 111"/>
                <a:gd name="T113" fmla="*/ 32 h 97"/>
                <a:gd name="T114" fmla="*/ 82 w 111"/>
                <a:gd name="T115" fmla="*/ 39 h 97"/>
                <a:gd name="T116" fmla="*/ 80 w 111"/>
                <a:gd name="T117" fmla="*/ 37 h 97"/>
                <a:gd name="T118" fmla="*/ 99 w 111"/>
                <a:gd name="T119" fmla="*/ 18 h 97"/>
                <a:gd name="T120" fmla="*/ 101 w 111"/>
                <a:gd name="T121" fmla="*/ 20 h 97"/>
                <a:gd name="T122" fmla="*/ 82 w 111"/>
                <a:gd name="T123" fmla="*/ 39 h 97"/>
                <a:gd name="T124" fmla="*/ 82 w 111"/>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 h="97">
                  <a:moveTo>
                    <a:pt x="110" y="13"/>
                  </a:moveTo>
                  <a:cubicBezTo>
                    <a:pt x="101" y="3"/>
                    <a:pt x="101" y="3"/>
                    <a:pt x="101" y="3"/>
                  </a:cubicBezTo>
                  <a:cubicBezTo>
                    <a:pt x="99" y="1"/>
                    <a:pt x="97" y="1"/>
                    <a:pt x="96" y="3"/>
                  </a:cubicBezTo>
                  <a:cubicBezTo>
                    <a:pt x="95" y="4"/>
                    <a:pt x="95" y="4"/>
                    <a:pt x="95" y="5"/>
                  </a:cubicBezTo>
                  <a:cubicBezTo>
                    <a:pt x="94" y="5"/>
                    <a:pt x="93" y="6"/>
                    <a:pt x="92" y="6"/>
                  </a:cubicBezTo>
                  <a:cubicBezTo>
                    <a:pt x="92" y="6"/>
                    <a:pt x="92" y="6"/>
                    <a:pt x="92" y="6"/>
                  </a:cubicBezTo>
                  <a:cubicBezTo>
                    <a:pt x="67" y="32"/>
                    <a:pt x="67" y="32"/>
                    <a:pt x="67" y="32"/>
                  </a:cubicBezTo>
                  <a:cubicBezTo>
                    <a:pt x="67" y="33"/>
                    <a:pt x="67" y="36"/>
                    <a:pt x="66" y="37"/>
                  </a:cubicBezTo>
                  <a:cubicBezTo>
                    <a:pt x="68" y="41"/>
                    <a:pt x="68" y="41"/>
                    <a:pt x="68" y="41"/>
                  </a:cubicBezTo>
                  <a:cubicBezTo>
                    <a:pt x="68" y="41"/>
                    <a:pt x="68" y="41"/>
                    <a:pt x="68" y="41"/>
                  </a:cubicBezTo>
                  <a:cubicBezTo>
                    <a:pt x="69" y="41"/>
                    <a:pt x="69" y="41"/>
                    <a:pt x="69" y="41"/>
                  </a:cubicBezTo>
                  <a:cubicBezTo>
                    <a:pt x="63" y="46"/>
                    <a:pt x="63" y="46"/>
                    <a:pt x="63" y="46"/>
                  </a:cubicBezTo>
                  <a:cubicBezTo>
                    <a:pt x="45" y="28"/>
                    <a:pt x="45" y="28"/>
                    <a:pt x="45" y="28"/>
                  </a:cubicBezTo>
                  <a:cubicBezTo>
                    <a:pt x="47" y="21"/>
                    <a:pt x="45" y="13"/>
                    <a:pt x="39" y="7"/>
                  </a:cubicBezTo>
                  <a:cubicBezTo>
                    <a:pt x="34" y="1"/>
                    <a:pt x="25" y="0"/>
                    <a:pt x="18" y="1"/>
                  </a:cubicBezTo>
                  <a:cubicBezTo>
                    <a:pt x="30" y="14"/>
                    <a:pt x="30" y="14"/>
                    <a:pt x="30" y="14"/>
                  </a:cubicBezTo>
                  <a:cubicBezTo>
                    <a:pt x="27" y="26"/>
                    <a:pt x="27" y="26"/>
                    <a:pt x="27" y="26"/>
                  </a:cubicBezTo>
                  <a:cubicBezTo>
                    <a:pt x="15" y="29"/>
                    <a:pt x="15" y="29"/>
                    <a:pt x="15" y="29"/>
                  </a:cubicBezTo>
                  <a:cubicBezTo>
                    <a:pt x="3" y="17"/>
                    <a:pt x="3" y="17"/>
                    <a:pt x="3" y="17"/>
                  </a:cubicBezTo>
                  <a:cubicBezTo>
                    <a:pt x="0" y="23"/>
                    <a:pt x="3" y="32"/>
                    <a:pt x="9" y="37"/>
                  </a:cubicBezTo>
                  <a:cubicBezTo>
                    <a:pt x="14" y="43"/>
                    <a:pt x="23" y="46"/>
                    <a:pt x="31" y="43"/>
                  </a:cubicBezTo>
                  <a:cubicBezTo>
                    <a:pt x="31" y="43"/>
                    <a:pt x="31" y="43"/>
                    <a:pt x="31" y="43"/>
                  </a:cubicBezTo>
                  <a:cubicBezTo>
                    <a:pt x="48" y="60"/>
                    <a:pt x="48" y="60"/>
                    <a:pt x="48" y="60"/>
                  </a:cubicBezTo>
                  <a:cubicBezTo>
                    <a:pt x="32" y="78"/>
                    <a:pt x="32" y="78"/>
                    <a:pt x="32" y="78"/>
                  </a:cubicBezTo>
                  <a:cubicBezTo>
                    <a:pt x="31" y="77"/>
                    <a:pt x="31" y="77"/>
                    <a:pt x="31" y="77"/>
                  </a:cubicBezTo>
                  <a:cubicBezTo>
                    <a:pt x="26" y="80"/>
                    <a:pt x="26" y="80"/>
                    <a:pt x="26" y="80"/>
                  </a:cubicBezTo>
                  <a:cubicBezTo>
                    <a:pt x="18" y="93"/>
                    <a:pt x="18" y="93"/>
                    <a:pt x="18" y="93"/>
                  </a:cubicBezTo>
                  <a:cubicBezTo>
                    <a:pt x="20" y="95"/>
                    <a:pt x="20" y="95"/>
                    <a:pt x="20" y="95"/>
                  </a:cubicBezTo>
                  <a:cubicBezTo>
                    <a:pt x="33" y="87"/>
                    <a:pt x="33" y="87"/>
                    <a:pt x="33" y="87"/>
                  </a:cubicBezTo>
                  <a:cubicBezTo>
                    <a:pt x="37" y="83"/>
                    <a:pt x="37" y="83"/>
                    <a:pt x="37" y="83"/>
                  </a:cubicBezTo>
                  <a:cubicBezTo>
                    <a:pt x="35" y="82"/>
                    <a:pt x="35" y="82"/>
                    <a:pt x="35" y="82"/>
                  </a:cubicBezTo>
                  <a:cubicBezTo>
                    <a:pt x="53" y="64"/>
                    <a:pt x="53" y="64"/>
                    <a:pt x="53" y="64"/>
                  </a:cubicBezTo>
                  <a:cubicBezTo>
                    <a:pt x="82" y="93"/>
                    <a:pt x="82" y="93"/>
                    <a:pt x="82" y="93"/>
                  </a:cubicBezTo>
                  <a:cubicBezTo>
                    <a:pt x="84" y="96"/>
                    <a:pt x="86" y="97"/>
                    <a:pt x="89" y="97"/>
                  </a:cubicBezTo>
                  <a:cubicBezTo>
                    <a:pt x="91" y="97"/>
                    <a:pt x="94" y="96"/>
                    <a:pt x="96" y="93"/>
                  </a:cubicBezTo>
                  <a:cubicBezTo>
                    <a:pt x="101" y="89"/>
                    <a:pt x="101" y="83"/>
                    <a:pt x="96" y="79"/>
                  </a:cubicBezTo>
                  <a:cubicBezTo>
                    <a:pt x="67" y="50"/>
                    <a:pt x="67" y="50"/>
                    <a:pt x="67" y="50"/>
                  </a:cubicBezTo>
                  <a:cubicBezTo>
                    <a:pt x="72" y="45"/>
                    <a:pt x="72" y="45"/>
                    <a:pt x="72" y="45"/>
                  </a:cubicBezTo>
                  <a:cubicBezTo>
                    <a:pt x="75" y="47"/>
                    <a:pt x="75" y="47"/>
                    <a:pt x="75" y="47"/>
                  </a:cubicBezTo>
                  <a:cubicBezTo>
                    <a:pt x="77" y="46"/>
                    <a:pt x="79" y="46"/>
                    <a:pt x="82" y="46"/>
                  </a:cubicBezTo>
                  <a:cubicBezTo>
                    <a:pt x="106" y="21"/>
                    <a:pt x="106" y="21"/>
                    <a:pt x="106" y="21"/>
                  </a:cubicBezTo>
                  <a:cubicBezTo>
                    <a:pt x="106" y="20"/>
                    <a:pt x="106" y="20"/>
                    <a:pt x="106" y="20"/>
                  </a:cubicBezTo>
                  <a:cubicBezTo>
                    <a:pt x="106" y="20"/>
                    <a:pt x="106" y="20"/>
                    <a:pt x="106" y="20"/>
                  </a:cubicBezTo>
                  <a:cubicBezTo>
                    <a:pt x="107" y="19"/>
                    <a:pt x="107" y="19"/>
                    <a:pt x="107" y="18"/>
                  </a:cubicBezTo>
                  <a:cubicBezTo>
                    <a:pt x="109" y="18"/>
                    <a:pt x="110" y="18"/>
                    <a:pt x="110" y="18"/>
                  </a:cubicBezTo>
                  <a:cubicBezTo>
                    <a:pt x="111" y="16"/>
                    <a:pt x="111" y="14"/>
                    <a:pt x="110" y="13"/>
                  </a:cubicBezTo>
                  <a:close/>
                  <a:moveTo>
                    <a:pt x="90" y="84"/>
                  </a:moveTo>
                  <a:cubicBezTo>
                    <a:pt x="92" y="84"/>
                    <a:pt x="94" y="86"/>
                    <a:pt x="94" y="87"/>
                  </a:cubicBezTo>
                  <a:cubicBezTo>
                    <a:pt x="94" y="90"/>
                    <a:pt x="92" y="92"/>
                    <a:pt x="90" y="92"/>
                  </a:cubicBezTo>
                  <a:cubicBezTo>
                    <a:pt x="87" y="92"/>
                    <a:pt x="86" y="90"/>
                    <a:pt x="86" y="87"/>
                  </a:cubicBezTo>
                  <a:cubicBezTo>
                    <a:pt x="86" y="86"/>
                    <a:pt x="87" y="84"/>
                    <a:pt x="90" y="84"/>
                  </a:cubicBezTo>
                  <a:close/>
                  <a:moveTo>
                    <a:pt x="76" y="32"/>
                  </a:moveTo>
                  <a:cubicBezTo>
                    <a:pt x="74" y="31"/>
                    <a:pt x="74" y="31"/>
                    <a:pt x="74" y="31"/>
                  </a:cubicBezTo>
                  <a:cubicBezTo>
                    <a:pt x="93" y="13"/>
                    <a:pt x="93" y="13"/>
                    <a:pt x="93" y="13"/>
                  </a:cubicBezTo>
                  <a:cubicBezTo>
                    <a:pt x="95" y="14"/>
                    <a:pt x="95" y="14"/>
                    <a:pt x="95" y="14"/>
                  </a:cubicBezTo>
                  <a:cubicBezTo>
                    <a:pt x="76" y="32"/>
                    <a:pt x="76" y="32"/>
                    <a:pt x="76" y="32"/>
                  </a:cubicBezTo>
                  <a:cubicBezTo>
                    <a:pt x="76" y="32"/>
                    <a:pt x="76" y="32"/>
                    <a:pt x="76" y="32"/>
                  </a:cubicBezTo>
                  <a:close/>
                  <a:moveTo>
                    <a:pt x="82" y="39"/>
                  </a:moveTo>
                  <a:cubicBezTo>
                    <a:pt x="80" y="37"/>
                    <a:pt x="80" y="37"/>
                    <a:pt x="80" y="37"/>
                  </a:cubicBezTo>
                  <a:cubicBezTo>
                    <a:pt x="99" y="18"/>
                    <a:pt x="99" y="18"/>
                    <a:pt x="99" y="18"/>
                  </a:cubicBezTo>
                  <a:cubicBezTo>
                    <a:pt x="101" y="20"/>
                    <a:pt x="101" y="20"/>
                    <a:pt x="101" y="20"/>
                  </a:cubicBezTo>
                  <a:cubicBezTo>
                    <a:pt x="82" y="39"/>
                    <a:pt x="82" y="39"/>
                    <a:pt x="82" y="39"/>
                  </a:cubicBezTo>
                  <a:cubicBezTo>
                    <a:pt x="82" y="39"/>
                    <a:pt x="82" y="39"/>
                    <a:pt x="82" y="39"/>
                  </a:cubicBezTo>
                  <a:close/>
                </a:path>
              </a:pathLst>
            </a:custGeom>
            <a:solidFill>
              <a:schemeClr val="bg1"/>
            </a:solidFill>
            <a:ln>
              <a:noFill/>
            </a:ln>
          </p:spPr>
          <p:txBody>
            <a:bodyPr anchor="ctr"/>
            <a:lstStyle/>
            <a:p>
              <a:pPr algn="ctr"/>
              <a:endParaRPr/>
            </a:p>
          </p:txBody>
        </p:sp>
        <p:grpSp>
          <p:nvGrpSpPr>
            <p:cNvPr id="114" name="Group 49"/>
            <p:cNvGrpSpPr/>
            <p:nvPr/>
          </p:nvGrpSpPr>
          <p:grpSpPr>
            <a:xfrm>
              <a:off x="1223978" y="4558560"/>
              <a:ext cx="2213318" cy="1136575"/>
              <a:chOff x="6108435" y="2302009"/>
              <a:chExt cx="1678651" cy="1136575"/>
            </a:xfrm>
          </p:grpSpPr>
          <p:sp>
            <p:nvSpPr>
              <p:cNvPr id="115" name="Rectangle 50"/>
              <p:cNvSpPr/>
              <p:nvPr/>
            </p:nvSpPr>
            <p:spPr>
              <a:xfrm>
                <a:off x="6108435" y="2640545"/>
                <a:ext cx="1678651" cy="798039"/>
              </a:xfrm>
              <a:prstGeom prst="rect">
                <a:avLst/>
              </a:prstGeom>
            </p:spPr>
            <p:txBody>
              <a:bodyPr wrap="square" lIns="0" tIns="0" rIns="0" bIns="0">
                <a:normAutofit/>
              </a:bodyPr>
              <a:lstStyle/>
              <a:p>
                <a:pPr algn="ctr">
                  <a:lnSpc>
                    <a:spcPct val="120000"/>
                  </a:lnSpc>
                </a:pPr>
                <a:endParaRPr lang="zh-CN" altLang="en-US" sz="1100"/>
              </a:p>
            </p:txBody>
          </p:sp>
          <p:sp>
            <p:nvSpPr>
              <p:cNvPr id="116" name="TextBox 51"/>
              <p:cNvSpPr txBox="1"/>
              <p:nvPr/>
            </p:nvSpPr>
            <p:spPr>
              <a:xfrm>
                <a:off x="6410891" y="2302009"/>
                <a:ext cx="1073739" cy="338536"/>
              </a:xfrm>
              <a:prstGeom prst="rect">
                <a:avLst/>
              </a:prstGeom>
              <a:noFill/>
            </p:spPr>
            <p:txBody>
              <a:bodyPr wrap="none" lIns="91422" tIns="45711" rIns="91422" bIns="45711"/>
              <a:lstStyle/>
              <a:p>
                <a:pPr algn="ctr"/>
                <a:r>
                  <a:rPr lang="en-US" altLang="zh-CN" sz="2300" b="1" dirty="0" err="1">
                    <a:solidFill>
                      <a:schemeClr val="accent4">
                        <a:lumMod val="100000"/>
                      </a:schemeClr>
                    </a:solidFill>
                    <a:latin typeface="Microsoft YaHei" panose="020B0503020204020204" pitchFamily="34" charset="-122"/>
                    <a:ea typeface="Microsoft YaHei" panose="020B0503020204020204" pitchFamily="34" charset="-122"/>
                  </a:rPr>
                  <a:t>Echarts</a:t>
                </a:r>
                <a:r>
                  <a:rPr lang="zh-CN" altLang="en-US" sz="2300" b="1" dirty="0">
                    <a:solidFill>
                      <a:schemeClr val="accent4">
                        <a:lumMod val="100000"/>
                      </a:schemeClr>
                    </a:solidFill>
                    <a:latin typeface="Microsoft YaHei" panose="020B0503020204020204" pitchFamily="34" charset="-122"/>
                    <a:ea typeface="Microsoft YaHei" panose="020B0503020204020204" pitchFamily="34" charset="-122"/>
                  </a:rPr>
                  <a:t>数据渲染</a:t>
                </a:r>
              </a:p>
            </p:txBody>
          </p:sp>
        </p:grpSp>
      </p:grpSp>
      <p:sp>
        <p:nvSpPr>
          <p:cNvPr id="118" name="文本框 117"/>
          <p:cNvSpPr txBox="1"/>
          <p:nvPr/>
        </p:nvSpPr>
        <p:spPr>
          <a:xfrm>
            <a:off x="810424" y="3916917"/>
            <a:ext cx="2444140" cy="692497"/>
          </a:xfrm>
          <a:prstGeom prst="rect">
            <a:avLst/>
          </a:prstGeom>
          <a:noFill/>
        </p:spPr>
        <p:txBody>
          <a:bodyPr wrap="square" rtlCol="0">
            <a:spAutoFit/>
          </a:bodyPr>
          <a:lstStyle/>
          <a:p>
            <a:pPr algn="ctr"/>
            <a:r>
              <a:rPr lang="zh-CN" altLang="en-US" sz="1300" dirty="0">
                <a:solidFill>
                  <a:schemeClr val="tx1">
                    <a:lumMod val="75000"/>
                    <a:lumOff val="25000"/>
                  </a:schemeClr>
                </a:solidFill>
                <a:latin typeface="Microsoft YaHei" panose="020B0503020204020204" pitchFamily="34" charset="-122"/>
                <a:ea typeface="Microsoft YaHei" panose="020B0503020204020204" pitchFamily="34" charset="-122"/>
                <a:cs typeface="宋体" panose="02010600030101010101" pitchFamily="2" charset="-122"/>
              </a:rPr>
              <a:t>通过</a:t>
            </a:r>
            <a:r>
              <a:rPr lang="en-US" altLang="zh-CN" sz="1300" dirty="0">
                <a:solidFill>
                  <a:schemeClr val="tx1">
                    <a:lumMod val="75000"/>
                    <a:lumOff val="25000"/>
                  </a:schemeClr>
                </a:solidFill>
                <a:latin typeface="Microsoft YaHei" panose="020B0503020204020204" pitchFamily="34" charset="-122"/>
                <a:ea typeface="Microsoft YaHei" panose="020B0503020204020204" pitchFamily="34" charset="-122"/>
                <a:cs typeface="宋体" panose="02010600030101010101" pitchFamily="2" charset="-122"/>
              </a:rPr>
              <a:t>echarts.js</a:t>
            </a:r>
            <a:r>
              <a:rPr lang="zh-CN" altLang="en-US" sz="1300" dirty="0">
                <a:solidFill>
                  <a:schemeClr val="tx1">
                    <a:lumMod val="75000"/>
                    <a:lumOff val="25000"/>
                  </a:schemeClr>
                </a:solidFill>
                <a:latin typeface="Microsoft YaHei" panose="020B0503020204020204" pitchFamily="34" charset="-122"/>
                <a:ea typeface="Microsoft YaHei" panose="020B0503020204020204" pitchFamily="34" charset="-122"/>
                <a:cs typeface="宋体" panose="02010600030101010101" pitchFamily="2" charset="-122"/>
              </a:rPr>
              <a:t>对数据进行渲染，以各类效果图的形式呈现，同样通过</a:t>
            </a:r>
            <a:r>
              <a:rPr lang="en-US" altLang="zh-CN" sz="1300" dirty="0">
                <a:solidFill>
                  <a:schemeClr val="tx1">
                    <a:lumMod val="75000"/>
                    <a:lumOff val="25000"/>
                  </a:schemeClr>
                </a:solidFill>
                <a:latin typeface="Microsoft YaHei" panose="020B0503020204020204" pitchFamily="34" charset="-122"/>
                <a:ea typeface="Microsoft YaHei" panose="020B0503020204020204" pitchFamily="34" charset="-122"/>
                <a:cs typeface="宋体" panose="02010600030101010101" pitchFamily="2" charset="-122"/>
              </a:rPr>
              <a:t>echarts</a:t>
            </a:r>
            <a:r>
              <a:rPr lang="zh-CN" altLang="en-US" sz="1300" dirty="0">
                <a:solidFill>
                  <a:schemeClr val="tx1">
                    <a:lumMod val="75000"/>
                    <a:lumOff val="25000"/>
                  </a:schemeClr>
                </a:solidFill>
                <a:latin typeface="Microsoft YaHei" panose="020B0503020204020204" pitchFamily="34" charset="-122"/>
                <a:ea typeface="Microsoft YaHei" panose="020B0503020204020204" pitchFamily="34" charset="-122"/>
                <a:cs typeface="宋体" panose="02010600030101010101" pitchFamily="2" charset="-122"/>
              </a:rPr>
              <a:t>有交互</a:t>
            </a:r>
          </a:p>
        </p:txBody>
      </p:sp>
      <p:sp>
        <p:nvSpPr>
          <p:cNvPr id="119" name="Rectangle 44"/>
          <p:cNvSpPr/>
          <p:nvPr/>
        </p:nvSpPr>
        <p:spPr>
          <a:xfrm>
            <a:off x="543211" y="2018706"/>
            <a:ext cx="2808312" cy="799681"/>
          </a:xfrm>
          <a:prstGeom prst="rect">
            <a:avLst/>
          </a:prstGeom>
        </p:spPr>
        <p:txBody>
          <a:bodyPr wrap="square" lIns="0" tIns="0" rIns="0" bIns="0">
            <a:noAutofit/>
          </a:bodyPr>
          <a:lstStyle/>
          <a:p>
            <a:pPr algn="ctr"/>
            <a:r>
              <a:rPr lang="zh-CN" altLang="en-US" sz="1300" dirty="0">
                <a:solidFill>
                  <a:schemeClr val="tx1">
                    <a:lumMod val="75000"/>
                    <a:lumOff val="25000"/>
                  </a:schemeClr>
                </a:solidFill>
                <a:latin typeface="Microsoft YaHei" panose="020B0503020204020204" pitchFamily="34" charset="-122"/>
                <a:ea typeface="Microsoft YaHei" panose="020B0503020204020204" pitchFamily="34" charset="-122"/>
                <a:cs typeface="宋体" panose="02010600030101010101" pitchFamily="2" charset="-122"/>
                <a:sym typeface="+mn-ea"/>
              </a:rPr>
              <a:t>在国家统计局、快易财经网、</a:t>
            </a:r>
            <a:r>
              <a:rPr lang="en-US" altLang="zh-CN" sz="1300" dirty="0">
                <a:solidFill>
                  <a:schemeClr val="tx1">
                    <a:lumMod val="75000"/>
                    <a:lumOff val="25000"/>
                  </a:schemeClr>
                </a:solidFill>
                <a:latin typeface="Microsoft YaHei" panose="020B0503020204020204" pitchFamily="34" charset="-122"/>
                <a:ea typeface="Microsoft YaHei" panose="020B0503020204020204" pitchFamily="34" charset="-122"/>
                <a:cs typeface="宋体" panose="02010600030101010101" pitchFamily="2" charset="-122"/>
                <a:sym typeface="+mn-ea"/>
              </a:rPr>
              <a:t>worldbank</a:t>
            </a:r>
            <a:r>
              <a:rPr lang="zh-CN" altLang="en-US" sz="1300" dirty="0">
                <a:solidFill>
                  <a:schemeClr val="tx1">
                    <a:lumMod val="75000"/>
                    <a:lumOff val="25000"/>
                  </a:schemeClr>
                </a:solidFill>
                <a:latin typeface="Microsoft YaHei" panose="020B0503020204020204" pitchFamily="34" charset="-122"/>
                <a:ea typeface="Microsoft YaHei" panose="020B0503020204020204" pitchFamily="34" charset="-122"/>
                <a:cs typeface="宋体" panose="02010600030101010101" pitchFamily="2" charset="-122"/>
                <a:sym typeface="+mn-ea"/>
              </a:rPr>
              <a:t>上收集需要的公开数据并通过</a:t>
            </a:r>
            <a:r>
              <a:rPr lang="en-US" altLang="zh-CN" sz="1300" dirty="0">
                <a:solidFill>
                  <a:schemeClr val="tx1">
                    <a:lumMod val="75000"/>
                    <a:lumOff val="25000"/>
                  </a:schemeClr>
                </a:solidFill>
                <a:latin typeface="Microsoft YaHei" panose="020B0503020204020204" pitchFamily="34" charset="-122"/>
                <a:ea typeface="Microsoft YaHei" panose="020B0503020204020204" pitchFamily="34" charset="-122"/>
                <a:cs typeface="宋体" panose="02010600030101010101" pitchFamily="2" charset="-122"/>
                <a:sym typeface="+mn-ea"/>
              </a:rPr>
              <a:t>java</a:t>
            </a:r>
            <a:r>
              <a:rPr lang="zh-CN" altLang="en-US" sz="1300" dirty="0">
                <a:solidFill>
                  <a:schemeClr val="tx1">
                    <a:lumMod val="75000"/>
                    <a:lumOff val="25000"/>
                  </a:schemeClr>
                </a:solidFill>
                <a:latin typeface="Microsoft YaHei" panose="020B0503020204020204" pitchFamily="34" charset="-122"/>
                <a:ea typeface="Microsoft YaHei" panose="020B0503020204020204" pitchFamily="34" charset="-122"/>
                <a:cs typeface="宋体" panose="02010600030101010101" pitchFamily="2" charset="-122"/>
                <a:sym typeface="+mn-ea"/>
              </a:rPr>
              <a:t>处理成</a:t>
            </a:r>
            <a:r>
              <a:rPr lang="en-US" altLang="zh-CN" sz="1300" dirty="0">
                <a:solidFill>
                  <a:schemeClr val="tx1">
                    <a:lumMod val="75000"/>
                    <a:lumOff val="25000"/>
                  </a:schemeClr>
                </a:solidFill>
                <a:latin typeface="Microsoft YaHei" panose="020B0503020204020204" pitchFamily="34" charset="-122"/>
                <a:ea typeface="Microsoft YaHei" panose="020B0503020204020204" pitchFamily="34" charset="-122"/>
                <a:cs typeface="宋体" panose="02010600030101010101" pitchFamily="2" charset="-122"/>
                <a:sym typeface="+mn-ea"/>
              </a:rPr>
              <a:t>json</a:t>
            </a:r>
            <a:r>
              <a:rPr lang="zh-CN" altLang="en-US" sz="1300" dirty="0">
                <a:solidFill>
                  <a:schemeClr val="tx1">
                    <a:lumMod val="75000"/>
                    <a:lumOff val="25000"/>
                  </a:schemeClr>
                </a:solidFill>
                <a:latin typeface="Microsoft YaHei" panose="020B0503020204020204" pitchFamily="34" charset="-122"/>
                <a:ea typeface="Microsoft YaHei" panose="020B0503020204020204" pitchFamily="34" charset="-122"/>
                <a:cs typeface="宋体" panose="02010600030101010101" pitchFamily="2" charset="-122"/>
                <a:sym typeface="+mn-ea"/>
              </a:rPr>
              <a:t>格式</a:t>
            </a:r>
            <a:endParaRPr lang="zh-CN" altLang="en-US" sz="1300" dirty="0">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52" name="Title 1">
            <a:extLst>
              <a:ext uri="{FF2B5EF4-FFF2-40B4-BE49-F238E27FC236}">
                <a16:creationId xmlns:a16="http://schemas.microsoft.com/office/drawing/2014/main" id="{70BE5F77-0735-8E4E-BD66-67D1C530E29D}"/>
              </a:ext>
            </a:extLst>
          </p:cNvPr>
          <p:cNvSpPr txBox="1"/>
          <p:nvPr/>
        </p:nvSpPr>
        <p:spPr>
          <a:xfrm>
            <a:off x="6012160" y="-98929"/>
            <a:ext cx="4355394" cy="54914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200" dirty="0">
                <a:solidFill>
                  <a:srgbClr val="404040"/>
                </a:solidFill>
                <a:latin typeface="微软雅黑" panose="020B0503020204020204" pitchFamily="34" charset="-122"/>
                <a:ea typeface="微软雅黑" panose="020B0503020204020204" pitchFamily="34" charset="-122"/>
              </a:rPr>
              <a:t>全球人口老龄化数据的时空及动态可视化展示</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第一PPT模板网-WWW.1PPT.COM"/>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FEA30D"/>
      </a:accent1>
      <a:accent2>
        <a:srgbClr val="404040"/>
      </a:accent2>
      <a:accent3>
        <a:srgbClr val="FEA30D"/>
      </a:accent3>
      <a:accent4>
        <a:srgbClr val="404040"/>
      </a:accent4>
      <a:accent5>
        <a:srgbClr val="FEA30D"/>
      </a:accent5>
      <a:accent6>
        <a:srgbClr val="404040"/>
      </a:accent6>
      <a:hlink>
        <a:srgbClr val="FEA30D"/>
      </a:hlink>
      <a:folHlink>
        <a:srgbClr val="40404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37">
    <a:dk1>
      <a:srgbClr val="000000"/>
    </a:dk1>
    <a:lt1>
      <a:srgbClr val="FFFFFF"/>
    </a:lt1>
    <a:dk2>
      <a:srgbClr val="778495"/>
    </a:dk2>
    <a:lt2>
      <a:srgbClr val="F0F0F0"/>
    </a:lt2>
    <a:accent1>
      <a:srgbClr val="FEA30D"/>
    </a:accent1>
    <a:accent2>
      <a:srgbClr val="404040"/>
    </a:accent2>
    <a:accent3>
      <a:srgbClr val="FEA30D"/>
    </a:accent3>
    <a:accent4>
      <a:srgbClr val="404040"/>
    </a:accent4>
    <a:accent5>
      <a:srgbClr val="FEA30D"/>
    </a:accent5>
    <a:accent6>
      <a:srgbClr val="404040"/>
    </a:accent6>
    <a:hlink>
      <a:srgbClr val="FEA30D"/>
    </a:hlink>
    <a:folHlink>
      <a:srgbClr val="404040"/>
    </a:folHlink>
  </a:clrScheme>
</a:themeOverride>
</file>

<file path=ppt/theme/themeOverride2.xml><?xml version="1.0" encoding="utf-8"?>
<a:themeOverride xmlns:a="http://schemas.openxmlformats.org/drawingml/2006/main">
  <a:clrScheme name="自定义 237">
    <a:dk1>
      <a:srgbClr val="000000"/>
    </a:dk1>
    <a:lt1>
      <a:srgbClr val="FFFFFF"/>
    </a:lt1>
    <a:dk2>
      <a:srgbClr val="778495"/>
    </a:dk2>
    <a:lt2>
      <a:srgbClr val="F0F0F0"/>
    </a:lt2>
    <a:accent1>
      <a:srgbClr val="FEA30D"/>
    </a:accent1>
    <a:accent2>
      <a:srgbClr val="404040"/>
    </a:accent2>
    <a:accent3>
      <a:srgbClr val="FEA30D"/>
    </a:accent3>
    <a:accent4>
      <a:srgbClr val="404040"/>
    </a:accent4>
    <a:accent5>
      <a:srgbClr val="FEA30D"/>
    </a:accent5>
    <a:accent6>
      <a:srgbClr val="404040"/>
    </a:accent6>
    <a:hlink>
      <a:srgbClr val="FEA30D"/>
    </a:hlink>
    <a:folHlink>
      <a:srgbClr val="404040"/>
    </a:folHlink>
  </a:clrScheme>
</a:themeOverride>
</file>

<file path=ppt/theme/themeOverride3.xml><?xml version="1.0" encoding="utf-8"?>
<a:themeOverride xmlns:a="http://schemas.openxmlformats.org/drawingml/2006/main">
  <a:clrScheme name="自定义 237">
    <a:dk1>
      <a:srgbClr val="000000"/>
    </a:dk1>
    <a:lt1>
      <a:srgbClr val="FFFFFF"/>
    </a:lt1>
    <a:dk2>
      <a:srgbClr val="778495"/>
    </a:dk2>
    <a:lt2>
      <a:srgbClr val="F0F0F0"/>
    </a:lt2>
    <a:accent1>
      <a:srgbClr val="FEA30D"/>
    </a:accent1>
    <a:accent2>
      <a:srgbClr val="404040"/>
    </a:accent2>
    <a:accent3>
      <a:srgbClr val="FEA30D"/>
    </a:accent3>
    <a:accent4>
      <a:srgbClr val="404040"/>
    </a:accent4>
    <a:accent5>
      <a:srgbClr val="FEA30D"/>
    </a:accent5>
    <a:accent6>
      <a:srgbClr val="404040"/>
    </a:accent6>
    <a:hlink>
      <a:srgbClr val="FEA30D"/>
    </a:hlink>
    <a:folHlink>
      <a:srgbClr val="404040"/>
    </a:folHlink>
  </a:clrScheme>
</a:themeOverride>
</file>

<file path=ppt/theme/themeOverride4.xml><?xml version="1.0" encoding="utf-8"?>
<a:themeOverride xmlns:a="http://schemas.openxmlformats.org/drawingml/2006/main">
  <a:clrScheme name="自定义 237">
    <a:dk1>
      <a:srgbClr val="000000"/>
    </a:dk1>
    <a:lt1>
      <a:srgbClr val="FFFFFF"/>
    </a:lt1>
    <a:dk2>
      <a:srgbClr val="778495"/>
    </a:dk2>
    <a:lt2>
      <a:srgbClr val="F0F0F0"/>
    </a:lt2>
    <a:accent1>
      <a:srgbClr val="FEA30D"/>
    </a:accent1>
    <a:accent2>
      <a:srgbClr val="404040"/>
    </a:accent2>
    <a:accent3>
      <a:srgbClr val="FEA30D"/>
    </a:accent3>
    <a:accent4>
      <a:srgbClr val="404040"/>
    </a:accent4>
    <a:accent5>
      <a:srgbClr val="FEA30D"/>
    </a:accent5>
    <a:accent6>
      <a:srgbClr val="404040"/>
    </a:accent6>
    <a:hlink>
      <a:srgbClr val="FEA30D"/>
    </a:hlink>
    <a:folHlink>
      <a:srgbClr val="404040"/>
    </a:folHlink>
  </a:clrScheme>
</a:themeOverride>
</file>

<file path=ppt/theme/themeOverride5.xml><?xml version="1.0" encoding="utf-8"?>
<a:themeOverride xmlns:a="http://schemas.openxmlformats.org/drawingml/2006/main">
  <a:clrScheme name="自定义 237">
    <a:dk1>
      <a:srgbClr val="000000"/>
    </a:dk1>
    <a:lt1>
      <a:srgbClr val="FFFFFF"/>
    </a:lt1>
    <a:dk2>
      <a:srgbClr val="778495"/>
    </a:dk2>
    <a:lt2>
      <a:srgbClr val="F0F0F0"/>
    </a:lt2>
    <a:accent1>
      <a:srgbClr val="FEA30D"/>
    </a:accent1>
    <a:accent2>
      <a:srgbClr val="404040"/>
    </a:accent2>
    <a:accent3>
      <a:srgbClr val="FEA30D"/>
    </a:accent3>
    <a:accent4>
      <a:srgbClr val="404040"/>
    </a:accent4>
    <a:accent5>
      <a:srgbClr val="FEA30D"/>
    </a:accent5>
    <a:accent6>
      <a:srgbClr val="404040"/>
    </a:accent6>
    <a:hlink>
      <a:srgbClr val="FEA30D"/>
    </a:hlink>
    <a:folHlink>
      <a:srgbClr val="404040"/>
    </a:folHlink>
  </a:clrScheme>
</a:themeOverride>
</file>

<file path=ppt/theme/themeOverride6.xml><?xml version="1.0" encoding="utf-8"?>
<a:themeOverride xmlns:a="http://schemas.openxmlformats.org/drawingml/2006/main">
  <a:clrScheme name="自定义 237">
    <a:dk1>
      <a:srgbClr val="000000"/>
    </a:dk1>
    <a:lt1>
      <a:srgbClr val="FFFFFF"/>
    </a:lt1>
    <a:dk2>
      <a:srgbClr val="778495"/>
    </a:dk2>
    <a:lt2>
      <a:srgbClr val="F0F0F0"/>
    </a:lt2>
    <a:accent1>
      <a:srgbClr val="FEA30D"/>
    </a:accent1>
    <a:accent2>
      <a:srgbClr val="404040"/>
    </a:accent2>
    <a:accent3>
      <a:srgbClr val="FEA30D"/>
    </a:accent3>
    <a:accent4>
      <a:srgbClr val="404040"/>
    </a:accent4>
    <a:accent5>
      <a:srgbClr val="FEA30D"/>
    </a:accent5>
    <a:accent6>
      <a:srgbClr val="404040"/>
    </a:accent6>
    <a:hlink>
      <a:srgbClr val="FEA30D"/>
    </a:hlink>
    <a:folHlink>
      <a:srgbClr val="404040"/>
    </a:folHlink>
  </a:clrScheme>
</a:themeOverride>
</file>

<file path=ppt/theme/themeOverride7.xml><?xml version="1.0" encoding="utf-8"?>
<a:themeOverride xmlns:a="http://schemas.openxmlformats.org/drawingml/2006/main">
  <a:clrScheme name="自定义 237">
    <a:dk1>
      <a:srgbClr val="000000"/>
    </a:dk1>
    <a:lt1>
      <a:srgbClr val="FFFFFF"/>
    </a:lt1>
    <a:dk2>
      <a:srgbClr val="778495"/>
    </a:dk2>
    <a:lt2>
      <a:srgbClr val="F0F0F0"/>
    </a:lt2>
    <a:accent1>
      <a:srgbClr val="FEA30D"/>
    </a:accent1>
    <a:accent2>
      <a:srgbClr val="404040"/>
    </a:accent2>
    <a:accent3>
      <a:srgbClr val="FEA30D"/>
    </a:accent3>
    <a:accent4>
      <a:srgbClr val="404040"/>
    </a:accent4>
    <a:accent5>
      <a:srgbClr val="FEA30D"/>
    </a:accent5>
    <a:accent6>
      <a:srgbClr val="404040"/>
    </a:accent6>
    <a:hlink>
      <a:srgbClr val="FEA30D"/>
    </a:hlink>
    <a:folHlink>
      <a:srgbClr val="404040"/>
    </a:folHlink>
  </a:clrScheme>
</a:themeOverride>
</file>

<file path=docProps/app.xml><?xml version="1.0" encoding="utf-8"?>
<Properties xmlns="http://schemas.openxmlformats.org/officeDocument/2006/extended-properties" xmlns:vt="http://schemas.openxmlformats.org/officeDocument/2006/docPropsVTypes">
  <TotalTime>221</TotalTime>
  <Words>629</Words>
  <Application>Microsoft Macintosh PowerPoint</Application>
  <PresentationFormat>全屏显示(16:9)</PresentationFormat>
  <Paragraphs>98</Paragraphs>
  <Slides>16</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16</vt:i4>
      </vt:variant>
    </vt:vector>
  </HeadingPairs>
  <TitlesOfParts>
    <vt:vector size="23" baseType="lpstr">
      <vt:lpstr>黑体</vt:lpstr>
      <vt:lpstr>Microsoft YaHei</vt:lpstr>
      <vt:lpstr>Microsoft YaHei</vt:lpstr>
      <vt:lpstr>Arial</vt:lpstr>
      <vt:lpstr>Calibri</vt:lpstr>
      <vt:lpstr>Impact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user</dc:creator>
  <cp:lastModifiedBy>shen yanxin</cp:lastModifiedBy>
  <cp:revision>284</cp:revision>
  <dcterms:created xsi:type="dcterms:W3CDTF">2015-12-11T17:46:00Z</dcterms:created>
  <dcterms:modified xsi:type="dcterms:W3CDTF">2021-07-05T05:32:37Z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1D13311BC5874141BB2F2DB9C8AACABD</vt:lpwstr>
  </property>
  <property fmtid="{D5CDD505-2E9C-101B-9397-08002B2CF9AE}" pid="3" name="KSOProductBuildVer">
    <vt:lpwstr>2052-11.1.0.10359</vt:lpwstr>
  </property>
</Properties>
</file>